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43" r:id="rId2"/>
    <p:sldId id="336" r:id="rId3"/>
    <p:sldId id="341" r:id="rId4"/>
    <p:sldId id="372" r:id="rId5"/>
    <p:sldId id="370" r:id="rId6"/>
    <p:sldId id="333" r:id="rId7"/>
    <p:sldId id="272" r:id="rId8"/>
    <p:sldId id="354" r:id="rId9"/>
    <p:sldId id="355" r:id="rId10"/>
    <p:sldId id="356" r:id="rId11"/>
    <p:sldId id="357" r:id="rId12"/>
    <p:sldId id="358" r:id="rId13"/>
    <p:sldId id="309" r:id="rId14"/>
    <p:sldId id="324" r:id="rId15"/>
    <p:sldId id="325" r:id="rId16"/>
    <p:sldId id="327" r:id="rId17"/>
    <p:sldId id="326" r:id="rId18"/>
    <p:sldId id="329" r:id="rId19"/>
    <p:sldId id="334" r:id="rId20"/>
  </p:sldIdLst>
  <p:sldSz cx="9144000" cy="6858000" type="screen4x3"/>
  <p:notesSz cx="7099300" cy="10234613"/>
  <p:defaultTextStyle>
    <a:defPPr>
      <a:defRPr lang="en-GB"/>
    </a:defPPr>
    <a:lvl1pPr algn="l" defTabSz="449263" rtl="0" fontAlgn="base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49263" rtl="0" fontAlgn="base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49263" rtl="0" fontAlgn="base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49263" rtl="0" fontAlgn="base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49263" rtl="0" fontAlgn="base">
      <a:lnSpc>
        <a:spcPct val="71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81C3"/>
    <a:srgbClr val="C00000"/>
    <a:srgbClr val="FF9900"/>
    <a:srgbClr val="FFC000"/>
    <a:srgbClr val="CC6600"/>
    <a:srgbClr val="C0C0C0"/>
    <a:srgbClr val="00D8FF"/>
    <a:srgbClr val="7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2632" autoAdjust="0"/>
  </p:normalViewPr>
  <p:slideViewPr>
    <p:cSldViewPr>
      <p:cViewPr varScale="1">
        <p:scale>
          <a:sx n="60" d="100"/>
          <a:sy n="60" d="100"/>
        </p:scale>
        <p:origin x="-120" y="-5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706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383559B6-7DCF-E644-8257-6B1A82AABFCD}" type="datetime1">
              <a:rPr lang="pt-BR"/>
              <a:pPr>
                <a:defRPr/>
              </a:pPr>
              <a:t>07/04/17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7018E8ED-AE08-AE4A-B385-4FF8E570A04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180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pt-BR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pt-BR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pt-BR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pt-BR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9048" tIns="49524" rIns="99048" bIns="49524" anchor="ctr"/>
          <a:lstStyle/>
          <a:p>
            <a:endParaRPr lang="pt-B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3068147" cy="509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  <a:defRPr sz="13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021294" y="1"/>
            <a:ext cx="3068146" cy="509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  <a:defRPr sz="13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89013" y="768350"/>
            <a:ext cx="5111750" cy="3835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09930" y="4861442"/>
            <a:ext cx="5671224" cy="460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1" y="9721106"/>
            <a:ext cx="3068147" cy="502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  <a:defRPr sz="13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021294" y="9721106"/>
            <a:ext cx="3068146" cy="502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488" tIns="50694" rIns="97488" bIns="5069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84922" algn="l"/>
                <a:tab pos="971563" algn="l"/>
                <a:tab pos="1458204" algn="l"/>
                <a:tab pos="1944846" algn="l"/>
                <a:tab pos="2431486" algn="l"/>
                <a:tab pos="2918128" algn="l"/>
                <a:tab pos="3404768" algn="l"/>
                <a:tab pos="3891410" algn="l"/>
                <a:tab pos="4378051" algn="l"/>
                <a:tab pos="4864692" algn="l"/>
                <a:tab pos="5351333" algn="l"/>
                <a:tab pos="5837975" algn="l"/>
                <a:tab pos="6324615" algn="l"/>
                <a:tab pos="6811257" algn="l"/>
                <a:tab pos="7297898" algn="l"/>
                <a:tab pos="7784539" algn="l"/>
                <a:tab pos="8271180" algn="l"/>
                <a:tab pos="8757821" algn="l"/>
                <a:tab pos="9244462" algn="l"/>
                <a:tab pos="9731104" algn="l"/>
              </a:tabLst>
              <a:defRPr sz="1300" smtClean="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pPr>
              <a:defRPr/>
            </a:pPr>
            <a:fld id="{1AD15E05-584F-EB42-A9E0-5FB040E088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118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76" tIns="48439" rIns="96876" bIns="48439" anchor="b"/>
          <a:lstStyle>
            <a:lvl1pPr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65C47B0-4E0E-B449-BF37-1DD6CF43F8CE}" type="slidenum">
              <a:rPr lang="pt-BR" sz="1200"/>
              <a:pPr algn="r" eaLnBrk="1" hangingPunct="1"/>
              <a:t>6</a:t>
            </a:fld>
            <a:endParaRPr lang="pt-BR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BR" dirty="0" smtClean="0"/>
              <a:t>É O Brasil se comunicando com o Mundo, e não o Mundo com o Brasil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pt-BR" dirty="0" smtClean="0"/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BR" dirty="0" smtClean="0"/>
              <a:t>e já informamos que para  o OEA integrado,  que já iniciou os trabalhos junto com o Mapa,  não estaremos falando neste ano de 2017 e demais apenas de Portos.... já estamos fazendo integração sistema de portos , aeroportos , fronteiras e etc..... como é o caso de mercadorias importadas que contem pallets de madeira  </a:t>
            </a:r>
            <a:r>
              <a:rPr lang="pt-BR" dirty="0" err="1" smtClean="0"/>
              <a:t>bla</a:t>
            </a:r>
            <a:r>
              <a:rPr lang="pt-BR" dirty="0" smtClean="0"/>
              <a:t> </a:t>
            </a:r>
            <a:r>
              <a:rPr lang="pt-BR" dirty="0" err="1" smtClean="0"/>
              <a:t>bla</a:t>
            </a:r>
            <a:r>
              <a:rPr lang="pt-BR" dirty="0" smtClean="0"/>
              <a:t> </a:t>
            </a:r>
            <a:r>
              <a:rPr lang="pt-BR" dirty="0" err="1" smtClean="0"/>
              <a:t>bla</a:t>
            </a:r>
            <a:r>
              <a:rPr lang="pt-BR" dirty="0" smtClean="0"/>
              <a:t> ... (foto dos diversos modais )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1AD15E05-584F-EB42-A9E0-5FB040E088F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21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76" tIns="48439" rIns="96876" bIns="48439" anchor="b"/>
          <a:lstStyle>
            <a:lvl1pPr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65C47B0-4E0E-B449-BF37-1DD6CF43F8CE}" type="slidenum">
              <a:rPr lang="pt-BR" sz="1200"/>
              <a:pPr algn="r" eaLnBrk="1" hangingPunct="1"/>
              <a:t>19</a:t>
            </a:fld>
            <a:endParaRPr lang="pt-BR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1840" y="-27384"/>
            <a:ext cx="5856834" cy="5365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47480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xfrm>
            <a:off x="395288" y="5949950"/>
            <a:ext cx="1897062" cy="258763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xfrm>
            <a:off x="7016750" y="5949950"/>
            <a:ext cx="1897063" cy="2587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A8D581A-3750-8D46-8DA7-8EF980D87E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aClassificationLabel"/>
          <p:cNvSpPr txBox="1"/>
          <p:nvPr userDrawn="1"/>
        </p:nvSpPr>
        <p:spPr>
          <a:xfrm>
            <a:off x="6096000" y="6629400"/>
            <a:ext cx="2540000" cy="133563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/>
            <a:endParaRPr lang="pt-BR" sz="800" b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137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nerv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6752"/>
            <a:ext cx="2376264" cy="2708962"/>
          </a:xfrm>
          <a:prstGeom prst="rect">
            <a:avLst/>
          </a:prstGeom>
        </p:spPr>
      </p:pic>
      <p:pic>
        <p:nvPicPr>
          <p:cNvPr id="4" name="Picture 3" descr="USP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21088"/>
            <a:ext cx="2395557" cy="1341512"/>
          </a:xfrm>
          <a:prstGeom prst="rect">
            <a:avLst/>
          </a:prstGeom>
        </p:spPr>
      </p:pic>
      <p:sp>
        <p:nvSpPr>
          <p:cNvPr id="2" name="DataClassificationLabel"/>
          <p:cNvSpPr txBox="1"/>
          <p:nvPr userDrawn="1"/>
        </p:nvSpPr>
        <p:spPr>
          <a:xfrm>
            <a:off x="6096000" y="6629400"/>
            <a:ext cx="2540000" cy="133563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/>
            <a:endParaRPr lang="pt-BR" sz="800" b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8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3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457450" cy="365125"/>
          </a:xfrm>
          <a:prstGeom prst="rect">
            <a:avLst/>
          </a:prstGeom>
        </p:spPr>
        <p:txBody>
          <a:bodyPr/>
          <a:lstStyle/>
          <a:p>
            <a:fld id="{80445461-26E3-419F-AD54-214F752B782E}" type="datetimeFigureOut">
              <a:rPr lang="en-US" smtClean="0"/>
              <a:pPr/>
              <a:t>07/04/17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0" y="635635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6356351"/>
            <a:ext cx="2457450" cy="365125"/>
          </a:xfrm>
          <a:prstGeom prst="rect">
            <a:avLst/>
          </a:prstGeom>
        </p:spPr>
        <p:txBody>
          <a:bodyPr/>
          <a:lstStyle/>
          <a:p>
            <a:fld id="{74F4CF9A-1AD6-4942-B982-7026AEDE66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6" name="Straight Connector 5"/>
          <p:cNvCxnSpPr>
            <a:cxnSpLocks noChangeShapeType="1"/>
          </p:cNvCxnSpPr>
          <p:nvPr userDrawn="1"/>
        </p:nvCxnSpPr>
        <p:spPr bwMode="auto">
          <a:xfrm>
            <a:off x="2916238" y="966788"/>
            <a:ext cx="6227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1" name="Straight Connector 16"/>
          <p:cNvCxnSpPr>
            <a:cxnSpLocks noChangeShapeType="1"/>
          </p:cNvCxnSpPr>
          <p:nvPr userDrawn="1"/>
        </p:nvCxnSpPr>
        <p:spPr bwMode="auto">
          <a:xfrm>
            <a:off x="0" y="6237288"/>
            <a:ext cx="3419872" cy="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2" name="Picture 1" descr="logo_gaesi_2013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7083" r="13725" b="25298"/>
          <a:stretch/>
        </p:blipFill>
        <p:spPr>
          <a:xfrm>
            <a:off x="107504" y="44624"/>
            <a:ext cx="2699792" cy="1018790"/>
          </a:xfrm>
          <a:prstGeom prst="rect">
            <a:avLst/>
          </a:prstGeom>
        </p:spPr>
      </p:pic>
      <p:pic>
        <p:nvPicPr>
          <p:cNvPr id="7" name="Picture 6" descr="minerva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71414"/>
            <a:ext cx="504056" cy="574628"/>
          </a:xfrm>
          <a:prstGeom prst="rect">
            <a:avLst/>
          </a:prstGeom>
        </p:spPr>
      </p:pic>
      <p:pic>
        <p:nvPicPr>
          <p:cNvPr id="10" name="Picture 4" descr="USP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" y="6257251"/>
            <a:ext cx="981114" cy="5494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pitchFamily="34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pitchFamily="34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pitchFamily="34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defTabSz="449263" rtl="0" eaLnBrk="0" fontAlgn="base" hangingPunct="0">
        <a:lnSpc>
          <a:spcPct val="105000"/>
        </a:lnSpc>
        <a:spcBef>
          <a:spcPct val="0"/>
        </a:spcBef>
        <a:spcAft>
          <a:spcPct val="0"/>
        </a:spcAft>
        <a:buClr>
          <a:srgbClr val="4D4D4D"/>
        </a:buClr>
        <a:buSzPct val="100000"/>
        <a:buFont typeface="Tahoma" pitchFamily="34" charset="0"/>
        <a:defRPr sz="2800" b="1">
          <a:solidFill>
            <a:srgbClr val="4D4D4D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34963" indent="-334963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defRPr sz="20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35013" indent="-277813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defRPr sz="20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defRPr sz="2000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0574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charset="0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5146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mdias@pea.usp.br" TargetMode="External"/><Relationship Id="rId4" Type="http://schemas.openxmlformats.org/officeDocument/2006/relationships/hyperlink" Target="mailto:lidiadias@pea.usp.br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microsoft.com/office/2007/relationships/hdphoto" Target="../media/hdphoto1.wdp"/><Relationship Id="rId8" Type="http://schemas.openxmlformats.org/officeDocument/2006/relationships/image" Target="../media/image16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erv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84" y="1700808"/>
            <a:ext cx="1871564" cy="2133600"/>
          </a:xfrm>
          <a:prstGeom prst="rect">
            <a:avLst/>
          </a:prstGeom>
        </p:spPr>
      </p:pic>
      <p:pic>
        <p:nvPicPr>
          <p:cNvPr id="9" name="Picture 8" descr="US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23" y="4005064"/>
            <a:ext cx="2395557" cy="13415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8520" y="1981289"/>
            <a:ext cx="691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6000" b="1" dirty="0" smtClean="0">
                <a:solidFill>
                  <a:srgbClr val="2281C3"/>
                </a:solidFill>
              </a:rPr>
              <a:t>Porto Azul</a:t>
            </a:r>
            <a:endParaRPr lang="pt-BR" sz="6000" b="1" dirty="0" smtClean="0">
              <a:solidFill>
                <a:srgbClr val="2281C3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51854" y="3356992"/>
            <a:ext cx="5748338" cy="302433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SIMPLIFICAÇÃO E AUTOMAÇÃO DE PROCESSOS DE IMPORTAÇÃO E EXPORTAÇÃO COM O USO DE DOCUMENTOS ELETRÔNICOS</a:t>
            </a: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1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624586" cy="536575"/>
          </a:xfrm>
        </p:spPr>
        <p:txBody>
          <a:bodyPr/>
          <a:lstStyle/>
          <a:p>
            <a:r>
              <a:rPr lang="pt-BR" dirty="0" smtClean="0"/>
              <a:t>Conceitos</a:t>
            </a:r>
            <a:endParaRPr lang="pt-BR" dirty="0"/>
          </a:p>
        </p:txBody>
      </p:sp>
      <p:sp>
        <p:nvSpPr>
          <p:cNvPr id="71" name="Rectangle 70"/>
          <p:cNvSpPr/>
          <p:nvPr/>
        </p:nvSpPr>
        <p:spPr bwMode="auto">
          <a:xfrm>
            <a:off x="107504" y="5445224"/>
            <a:ext cx="8856984" cy="2880320"/>
          </a:xfrm>
          <a:prstGeom prst="rect">
            <a:avLst/>
          </a:prstGeom>
          <a:solidFill>
            <a:srgbClr val="FFC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2224" y="-424150"/>
            <a:ext cx="8856984" cy="19442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07504" y="1628800"/>
            <a:ext cx="8856984" cy="3600400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INTERFACE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99792" y="1484784"/>
            <a:ext cx="5688632" cy="3960440"/>
            <a:chOff x="2699792" y="1484784"/>
            <a:chExt cx="5688632" cy="3960440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699792" y="1484784"/>
              <a:ext cx="0" cy="39604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8388424" y="1484784"/>
              <a:ext cx="0" cy="39604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" name="Rectangle 8"/>
          <p:cNvSpPr/>
          <p:nvPr/>
        </p:nvSpPr>
        <p:spPr bwMode="auto">
          <a:xfrm>
            <a:off x="3275856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Ineficiência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860032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Erros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444208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Retrabalho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691680" y="1628800"/>
            <a:ext cx="0" cy="36004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420888"/>
            <a:ext cx="1080120" cy="1403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420888"/>
            <a:ext cx="1917824" cy="13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6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624586" cy="536575"/>
          </a:xfrm>
        </p:spPr>
        <p:txBody>
          <a:bodyPr/>
          <a:lstStyle/>
          <a:p>
            <a:r>
              <a:rPr lang="pt-BR" dirty="0" smtClean="0"/>
              <a:t>Conceitos</a:t>
            </a:r>
            <a:endParaRPr lang="pt-BR" dirty="0"/>
          </a:p>
        </p:txBody>
      </p:sp>
      <p:sp>
        <p:nvSpPr>
          <p:cNvPr id="71" name="Rectangle 70"/>
          <p:cNvSpPr/>
          <p:nvPr/>
        </p:nvSpPr>
        <p:spPr bwMode="auto">
          <a:xfrm>
            <a:off x="107504" y="5445224"/>
            <a:ext cx="8856984" cy="2880320"/>
          </a:xfrm>
          <a:prstGeom prst="rect">
            <a:avLst/>
          </a:prstGeom>
          <a:solidFill>
            <a:srgbClr val="FFC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72224" y="-424150"/>
            <a:ext cx="8856984" cy="19442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107504" y="1628800"/>
            <a:ext cx="8856984" cy="3600400"/>
          </a:xfrm>
          <a:prstGeom prst="rect">
            <a:avLst/>
          </a:prstGeom>
          <a:solidFill>
            <a:srgbClr val="FF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INTERFACE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99792" y="1484784"/>
            <a:ext cx="5688632" cy="3960440"/>
            <a:chOff x="2699792" y="1484784"/>
            <a:chExt cx="5688632" cy="3960440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699792" y="1484784"/>
              <a:ext cx="0" cy="39604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8388424" y="1484784"/>
              <a:ext cx="0" cy="396044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9" name="Rectangle 8"/>
          <p:cNvSpPr/>
          <p:nvPr/>
        </p:nvSpPr>
        <p:spPr bwMode="auto">
          <a:xfrm>
            <a:off x="3275856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Ineficiência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4860032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Erros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444208" y="407707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Retrabalho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691680" y="1628800"/>
            <a:ext cx="0" cy="36004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420888"/>
            <a:ext cx="1080120" cy="1403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420888"/>
            <a:ext cx="1917824" cy="13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o 50"/>
          <p:cNvGrpSpPr/>
          <p:nvPr/>
        </p:nvGrpSpPr>
        <p:grpSpPr>
          <a:xfrm>
            <a:off x="3675497" y="4962012"/>
            <a:ext cx="1865019" cy="1275300"/>
            <a:chOff x="3716441" y="5260306"/>
            <a:chExt cx="2598929" cy="1275300"/>
          </a:xfrm>
        </p:grpSpPr>
        <p:sp>
          <p:nvSpPr>
            <p:cNvPr id="52" name="CaixaDeTexto 51"/>
            <p:cNvSpPr txBox="1"/>
            <p:nvPr/>
          </p:nvSpPr>
          <p:spPr>
            <a:xfrm>
              <a:off x="3716441" y="5535691"/>
              <a:ext cx="2598929" cy="99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 que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Quando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</a:t>
              </a:r>
              <a:r>
                <a:rPr lang="pt-BR" sz="1300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Como</a:t>
              </a:r>
              <a:r>
                <a:rPr lang="pt-BR" sz="1300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3716441" y="5292766"/>
              <a:ext cx="2598929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operacional</a:t>
              </a:r>
            </a:p>
          </p:txBody>
        </p:sp>
        <p:cxnSp>
          <p:nvCxnSpPr>
            <p:cNvPr id="54" name="Conector reto 53"/>
            <p:cNvCxnSpPr/>
            <p:nvPr/>
          </p:nvCxnSpPr>
          <p:spPr bwMode="auto">
            <a:xfrm>
              <a:off x="3716441" y="5260306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Conector reto 54"/>
            <p:cNvCxnSpPr/>
            <p:nvPr/>
          </p:nvCxnSpPr>
          <p:spPr bwMode="auto">
            <a:xfrm>
              <a:off x="3716441" y="5519581"/>
              <a:ext cx="2520000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6360890" cy="536575"/>
          </a:xfrm>
        </p:spPr>
        <p:txBody>
          <a:bodyPr/>
          <a:lstStyle/>
          <a:p>
            <a:r>
              <a:rPr lang="pt-BR" dirty="0" smtClean="0"/>
              <a:t>Conceitos 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256112" y="1633400"/>
            <a:ext cx="360000" cy="4315879"/>
            <a:chOff x="256112" y="2113807"/>
            <a:chExt cx="360000" cy="4315879"/>
          </a:xfrm>
        </p:grpSpPr>
        <p:sp>
          <p:nvSpPr>
            <p:cNvPr id="5" name="Retângulo 4"/>
            <p:cNvSpPr/>
            <p:nvPr/>
          </p:nvSpPr>
          <p:spPr bwMode="auto">
            <a:xfrm>
              <a:off x="256112" y="2113807"/>
              <a:ext cx="360000" cy="431587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lIns="72000" tIns="36000" rIns="36000" bIns="36000" rtlCol="0" anchor="b" anchorCtr="0"/>
            <a:lstStyle/>
            <a:p>
              <a:pPr algn="ctr" defTabSz="684213"/>
              <a:endParaRPr lang="pt-BR" dirty="0">
                <a:latin typeface="+mn-lt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 rot="16200000">
              <a:off x="-1327918" y="4149084"/>
              <a:ext cx="3500767" cy="24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213"/>
              <a:r>
                <a:rPr lang="pt-BR" sz="1400" b="1" dirty="0"/>
                <a:t>Arquitetura e </a:t>
              </a:r>
              <a:r>
                <a:rPr lang="pt-BR" sz="1400" b="1" dirty="0" smtClean="0"/>
                <a:t>Tecnologia de Referência</a:t>
              </a:r>
              <a:endParaRPr lang="pt-BR" sz="1400" b="1" dirty="0"/>
            </a:p>
          </p:txBody>
        </p:sp>
      </p:grpSp>
      <p:cxnSp>
        <p:nvCxnSpPr>
          <p:cNvPr id="7" name="Conector reto 6"/>
          <p:cNvCxnSpPr>
            <a:stCxn id="8" idx="2"/>
            <a:endCxn id="9" idx="0"/>
          </p:cNvCxnSpPr>
          <p:nvPr/>
        </p:nvCxnSpPr>
        <p:spPr bwMode="auto">
          <a:xfrm>
            <a:off x="1985124" y="2962392"/>
            <a:ext cx="0" cy="878961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tângulo 7"/>
          <p:cNvSpPr/>
          <p:nvPr/>
        </p:nvSpPr>
        <p:spPr bwMode="auto">
          <a:xfrm>
            <a:off x="750090" y="1584855"/>
            <a:ext cx="2470067" cy="1377537"/>
          </a:xfrm>
          <a:prstGeom prst="rect">
            <a:avLst/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750090" y="3841353"/>
            <a:ext cx="2470067" cy="952623"/>
          </a:xfrm>
          <a:prstGeom prst="rect">
            <a:avLst/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10" name="Conector reto 9"/>
          <p:cNvCxnSpPr>
            <a:stCxn id="9" idx="2"/>
          </p:cNvCxnSpPr>
          <p:nvPr/>
        </p:nvCxnSpPr>
        <p:spPr bwMode="auto">
          <a:xfrm>
            <a:off x="1985124" y="4793976"/>
            <a:ext cx="0" cy="83010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ixaDeTexto 10"/>
          <p:cNvSpPr txBox="1"/>
          <p:nvPr/>
        </p:nvSpPr>
        <p:spPr>
          <a:xfrm>
            <a:off x="750090" y="3966790"/>
            <a:ext cx="2470066" cy="3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Suporte a Execução da Operação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55576" y="1734661"/>
            <a:ext cx="2305038" cy="106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Suporte ao atendimento de normativas e procedimentos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675497" y="1052736"/>
            <a:ext cx="1986473" cy="783276"/>
            <a:chOff x="3716441" y="1581689"/>
            <a:chExt cx="2598929" cy="783276"/>
          </a:xfrm>
        </p:grpSpPr>
        <p:sp>
          <p:nvSpPr>
            <p:cNvPr id="16" name="CaixaDeTexto 15"/>
            <p:cNvSpPr txBox="1"/>
            <p:nvPr/>
          </p:nvSpPr>
          <p:spPr>
            <a:xfrm>
              <a:off x="3716441" y="1606657"/>
              <a:ext cx="2598929" cy="23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de gestão</a:t>
              </a:r>
            </a:p>
          </p:txBody>
        </p:sp>
        <p:cxnSp>
          <p:nvCxnSpPr>
            <p:cNvPr id="14" name="Conector reto 13"/>
            <p:cNvCxnSpPr/>
            <p:nvPr/>
          </p:nvCxnSpPr>
          <p:spPr bwMode="auto">
            <a:xfrm>
              <a:off x="3716441" y="1581689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ector reto 14"/>
            <p:cNvCxnSpPr/>
            <p:nvPr/>
          </p:nvCxnSpPr>
          <p:spPr bwMode="auto">
            <a:xfrm>
              <a:off x="3716441" y="1840964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ixaDeTexto 16"/>
            <p:cNvSpPr txBox="1"/>
            <p:nvPr/>
          </p:nvSpPr>
          <p:spPr>
            <a:xfrm>
              <a:off x="3716441" y="1821175"/>
              <a:ext cx="2598929" cy="54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i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 que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deve ser feito?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i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Quem</a:t>
              </a:r>
              <a:r>
                <a:rPr lang="pt-BR" sz="13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precisa saber?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675498" y="3388233"/>
            <a:ext cx="1926144" cy="1043821"/>
            <a:chOff x="3716441" y="3669178"/>
            <a:chExt cx="2598929" cy="1043821"/>
          </a:xfrm>
        </p:grpSpPr>
        <p:sp>
          <p:nvSpPr>
            <p:cNvPr id="22" name="CaixaDeTexto 21"/>
            <p:cNvSpPr txBox="1"/>
            <p:nvPr/>
          </p:nvSpPr>
          <p:spPr>
            <a:xfrm>
              <a:off x="3716441" y="3687416"/>
              <a:ext cx="2598929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de supervisão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716441" y="3941147"/>
              <a:ext cx="2598929" cy="77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Qual </a:t>
              </a:r>
              <a:r>
                <a:rPr lang="pt-BR" sz="1300" dirty="0" smtClean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 produtividade?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 </a:t>
              </a:r>
              <a:r>
                <a:rPr lang="pt-BR" sz="13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posso melhorar?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 </a:t>
              </a:r>
              <a:r>
                <a:rPr lang="pt-BR" sz="13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errando?</a:t>
              </a:r>
            </a:p>
          </p:txBody>
        </p:sp>
        <p:cxnSp>
          <p:nvCxnSpPr>
            <p:cNvPr id="19" name="Conector reto 18"/>
            <p:cNvCxnSpPr/>
            <p:nvPr/>
          </p:nvCxnSpPr>
          <p:spPr bwMode="auto">
            <a:xfrm>
              <a:off x="3716441" y="3669178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ector reto 19"/>
            <p:cNvCxnSpPr/>
            <p:nvPr/>
          </p:nvCxnSpPr>
          <p:spPr bwMode="auto">
            <a:xfrm>
              <a:off x="3716441" y="3928453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upo 22"/>
          <p:cNvGrpSpPr/>
          <p:nvPr/>
        </p:nvGrpSpPr>
        <p:grpSpPr>
          <a:xfrm>
            <a:off x="5781858" y="3388233"/>
            <a:ext cx="3239463" cy="1043821"/>
            <a:chOff x="6357321" y="3669178"/>
            <a:chExt cx="2664000" cy="1043821"/>
          </a:xfrm>
        </p:grpSpPr>
        <p:sp>
          <p:nvSpPr>
            <p:cNvPr id="26" name="CaixaDeTexto 25"/>
            <p:cNvSpPr txBox="1"/>
            <p:nvPr/>
          </p:nvSpPr>
          <p:spPr>
            <a:xfrm>
              <a:off x="6357322" y="3687416"/>
              <a:ext cx="2478783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e Dispositivos da solução</a:t>
              </a:r>
            </a:p>
          </p:txBody>
        </p:sp>
        <p:cxnSp>
          <p:nvCxnSpPr>
            <p:cNvPr id="24" name="Conector reto 23"/>
            <p:cNvCxnSpPr/>
            <p:nvPr/>
          </p:nvCxnSpPr>
          <p:spPr bwMode="auto">
            <a:xfrm>
              <a:off x="6357322" y="3669178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ector reto 24"/>
            <p:cNvCxnSpPr/>
            <p:nvPr/>
          </p:nvCxnSpPr>
          <p:spPr bwMode="auto">
            <a:xfrm>
              <a:off x="6357322" y="3928453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CaixaDeTexto 26"/>
            <p:cNvSpPr txBox="1"/>
            <p:nvPr/>
          </p:nvSpPr>
          <p:spPr>
            <a:xfrm>
              <a:off x="6357321" y="3941147"/>
              <a:ext cx="2664000" cy="77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Sistemas privados, com características singulares de cada operação 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empresa</a:t>
              </a:r>
            </a:p>
            <a:p>
              <a:pPr marL="95250" indent="-952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Rastreabilidade.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781858" y="1052736"/>
            <a:ext cx="3362142" cy="1239401"/>
            <a:chOff x="6357321" y="1581689"/>
            <a:chExt cx="2764886" cy="1239401"/>
          </a:xfrm>
        </p:grpSpPr>
        <p:sp>
          <p:nvSpPr>
            <p:cNvPr id="39" name="CaixaDeTexto 38"/>
            <p:cNvSpPr txBox="1"/>
            <p:nvPr/>
          </p:nvSpPr>
          <p:spPr>
            <a:xfrm>
              <a:off x="6357322" y="1606657"/>
              <a:ext cx="2520000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e Dispositivos da </a:t>
              </a:r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olução</a:t>
              </a:r>
            </a:p>
          </p:txBody>
        </p:sp>
        <p:cxnSp>
          <p:nvCxnSpPr>
            <p:cNvPr id="37" name="Conector reto 36"/>
            <p:cNvCxnSpPr/>
            <p:nvPr/>
          </p:nvCxnSpPr>
          <p:spPr bwMode="auto">
            <a:xfrm>
              <a:off x="6357322" y="1581689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ector reto 37"/>
            <p:cNvCxnSpPr/>
            <p:nvPr/>
          </p:nvCxnSpPr>
          <p:spPr bwMode="auto">
            <a:xfrm>
              <a:off x="6357322" y="1840964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Retângulo 39"/>
            <p:cNvSpPr/>
            <p:nvPr/>
          </p:nvSpPr>
          <p:spPr>
            <a:xfrm>
              <a:off x="6357321" y="1821175"/>
              <a:ext cx="2764886" cy="999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Aplicação das normativas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Controles</a:t>
              </a: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Dados históricos</a:t>
              </a: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Rastreabilidade</a:t>
              </a: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711609" y="3420890"/>
            <a:ext cx="2844000" cy="232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1: </a:t>
            </a:r>
            <a:r>
              <a:rPr lang="pt-B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Super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 Gestão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11609" y="5013741"/>
            <a:ext cx="2963888" cy="232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Operacional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711609" y="1079624"/>
            <a:ext cx="2844000" cy="232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Controle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45" name="Conector reto 44"/>
          <p:cNvCxnSpPr/>
          <p:nvPr/>
        </p:nvCxnSpPr>
        <p:spPr bwMode="auto">
          <a:xfrm>
            <a:off x="711609" y="3388233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ector reto 45"/>
          <p:cNvCxnSpPr/>
          <p:nvPr/>
        </p:nvCxnSpPr>
        <p:spPr bwMode="auto">
          <a:xfrm>
            <a:off x="711609" y="1167995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ector reto 46"/>
          <p:cNvCxnSpPr/>
          <p:nvPr/>
        </p:nvCxnSpPr>
        <p:spPr bwMode="auto">
          <a:xfrm>
            <a:off x="711609" y="1052736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ector reto 47"/>
          <p:cNvCxnSpPr/>
          <p:nvPr/>
        </p:nvCxnSpPr>
        <p:spPr bwMode="auto">
          <a:xfrm>
            <a:off x="711609" y="3698806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ector reto 48"/>
          <p:cNvCxnSpPr/>
          <p:nvPr/>
        </p:nvCxnSpPr>
        <p:spPr bwMode="auto">
          <a:xfrm>
            <a:off x="711609" y="5483417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ector reto 49"/>
          <p:cNvCxnSpPr/>
          <p:nvPr/>
        </p:nvCxnSpPr>
        <p:spPr bwMode="auto">
          <a:xfrm>
            <a:off x="711609" y="5238636"/>
            <a:ext cx="2844000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upo 55"/>
          <p:cNvGrpSpPr/>
          <p:nvPr/>
        </p:nvGrpSpPr>
        <p:grpSpPr>
          <a:xfrm>
            <a:off x="5838498" y="4979361"/>
            <a:ext cx="3182823" cy="819175"/>
            <a:chOff x="6357321" y="5260306"/>
            <a:chExt cx="2664000" cy="819175"/>
          </a:xfrm>
        </p:grpSpPr>
        <p:sp>
          <p:nvSpPr>
            <p:cNvPr id="57" name="CaixaDeTexto 56"/>
            <p:cNvSpPr txBox="1"/>
            <p:nvPr/>
          </p:nvSpPr>
          <p:spPr>
            <a:xfrm>
              <a:off x="6357322" y="5279118"/>
              <a:ext cx="2478783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da solução</a:t>
              </a: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6357321" y="5535691"/>
              <a:ext cx="2664000" cy="54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Sistemas privados, com características singulares de cada operação e empresa.</a:t>
              </a:r>
            </a:p>
          </p:txBody>
        </p:sp>
        <p:cxnSp>
          <p:nvCxnSpPr>
            <p:cNvPr id="59" name="Conector reto 58"/>
            <p:cNvCxnSpPr/>
            <p:nvPr/>
          </p:nvCxnSpPr>
          <p:spPr bwMode="auto">
            <a:xfrm>
              <a:off x="6357322" y="5260306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Conector reto 59"/>
            <p:cNvCxnSpPr/>
            <p:nvPr/>
          </p:nvCxnSpPr>
          <p:spPr bwMode="auto">
            <a:xfrm>
              <a:off x="6357322" y="5519581"/>
              <a:ext cx="2403503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1" name="Divisa 60"/>
          <p:cNvSpPr/>
          <p:nvPr/>
        </p:nvSpPr>
        <p:spPr bwMode="auto">
          <a:xfrm>
            <a:off x="2410157" y="5608742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2" name="Divisa 61"/>
          <p:cNvSpPr/>
          <p:nvPr/>
        </p:nvSpPr>
        <p:spPr bwMode="auto">
          <a:xfrm>
            <a:off x="1474995" y="5608742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3" name="Divisa 62"/>
          <p:cNvSpPr/>
          <p:nvPr/>
        </p:nvSpPr>
        <p:spPr bwMode="auto">
          <a:xfrm>
            <a:off x="750090" y="5608742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735749" y="5740243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1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1451091" y="5740243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2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2388327" y="5740243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N</a:t>
            </a:r>
          </a:p>
        </p:txBody>
      </p:sp>
      <p:cxnSp>
        <p:nvCxnSpPr>
          <p:cNvPr id="67" name="Conector angulado 66"/>
          <p:cNvCxnSpPr>
            <a:stCxn id="63" idx="0"/>
            <a:endCxn id="61" idx="0"/>
          </p:cNvCxnSpPr>
          <p:nvPr/>
        </p:nvCxnSpPr>
        <p:spPr bwMode="auto">
          <a:xfrm rot="5400000" flipH="1" flipV="1">
            <a:off x="1902420" y="4778709"/>
            <a:ext cx="12700" cy="1660067"/>
          </a:xfrm>
          <a:prstGeom prst="bentConnector3">
            <a:avLst>
              <a:gd name="adj1" fmla="val 1800000"/>
            </a:avLst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Elipse 67"/>
          <p:cNvSpPr/>
          <p:nvPr/>
        </p:nvSpPr>
        <p:spPr bwMode="auto">
          <a:xfrm>
            <a:off x="2224654" y="5842742"/>
            <a:ext cx="72000" cy="72000"/>
          </a:xfrm>
          <a:prstGeom prst="ellipse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36000" bIns="36000" rtlCol="0" anchor="ctr"/>
          <a:lstStyle/>
          <a:p>
            <a:pPr marL="88900" indent="-88900" algn="l" defTabSz="684213">
              <a:buFont typeface="Arial" pitchFamily="34" charset="0"/>
              <a:buChar char="•"/>
            </a:pPr>
            <a:endParaRPr lang="pt-BR">
              <a:latin typeface="+mn-lt"/>
            </a:endParaRPr>
          </a:p>
        </p:txBody>
      </p:sp>
      <p:sp>
        <p:nvSpPr>
          <p:cNvPr id="69" name="Elipse 68"/>
          <p:cNvSpPr/>
          <p:nvPr/>
        </p:nvSpPr>
        <p:spPr bwMode="auto">
          <a:xfrm>
            <a:off x="2349758" y="5842742"/>
            <a:ext cx="72000" cy="72000"/>
          </a:xfrm>
          <a:prstGeom prst="ellipse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36000" bIns="36000" rtlCol="0" anchor="ctr"/>
          <a:lstStyle/>
          <a:p>
            <a:pPr marL="88900" indent="-88900" algn="l" defTabSz="684213">
              <a:buFont typeface="Arial" pitchFamily="34" charset="0"/>
              <a:buChar char="•"/>
            </a:pPr>
            <a:endParaRPr lang="pt-BR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9512" y="3933056"/>
            <a:ext cx="8856984" cy="2304256"/>
          </a:xfrm>
          <a:prstGeom prst="rect">
            <a:avLst/>
          </a:prstGeom>
          <a:solidFill>
            <a:srgbClr val="FFC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179512" y="1052736"/>
            <a:ext cx="8856984" cy="2160240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395536" y="119675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Portal Único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051720" y="119675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PSP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3779912" y="119675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Supervia</a:t>
            </a:r>
          </a:p>
        </p:txBody>
      </p:sp>
      <p:sp>
        <p:nvSpPr>
          <p:cNvPr id="75" name="Rectangle 74"/>
          <p:cNvSpPr/>
          <p:nvPr/>
        </p:nvSpPr>
        <p:spPr bwMode="auto">
          <a:xfrm>
            <a:off x="5508104" y="119675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SIGVIG</a:t>
            </a:r>
          </a:p>
        </p:txBody>
      </p:sp>
      <p:sp>
        <p:nvSpPr>
          <p:cNvPr id="76" name="Rectangle 75"/>
          <p:cNvSpPr/>
          <p:nvPr/>
        </p:nvSpPr>
        <p:spPr bwMode="auto">
          <a:xfrm>
            <a:off x="7236296" y="1196752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SISCOMEX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3779912" y="162880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OUTROS....</a:t>
            </a:r>
          </a:p>
        </p:txBody>
      </p:sp>
      <p:cxnSp>
        <p:nvCxnSpPr>
          <p:cNvPr id="29" name="Straight Connector 28"/>
          <p:cNvCxnSpPr>
            <a:stCxn id="70" idx="1"/>
          </p:cNvCxnSpPr>
          <p:nvPr/>
        </p:nvCxnSpPr>
        <p:spPr bwMode="auto">
          <a:xfrm>
            <a:off x="179512" y="2132856"/>
            <a:ext cx="896448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ctangle 77"/>
          <p:cNvSpPr/>
          <p:nvPr/>
        </p:nvSpPr>
        <p:spPr bwMode="auto">
          <a:xfrm>
            <a:off x="395536" y="234888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JUP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Leixões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2051720" y="234888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JUP Lisboa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3779912" y="234888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Porto</a:t>
            </a:r>
            <a:r>
              <a:rPr kumimoji="0" lang="pt-B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“</a:t>
            </a:r>
            <a:r>
              <a:rPr kumimoji="0" lang="pt-BR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</a:t>
            </a:r>
            <a:r>
              <a:rPr kumimoji="0" lang="pt-B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”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508104" y="234888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País “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Y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”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7236296" y="2348880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Ag. Reg. “</a:t>
            </a:r>
            <a:r>
              <a:rPr lang="pt-BR" dirty="0" err="1" smtClean="0">
                <a:solidFill>
                  <a:schemeClr val="tx1"/>
                </a:solidFill>
              </a:rPr>
              <a:t>Z</a:t>
            </a:r>
            <a:r>
              <a:rPr lang="pt-BR" dirty="0" smtClean="0">
                <a:solidFill>
                  <a:schemeClr val="tx1"/>
                </a:solidFill>
              </a:rPr>
              <a:t>”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395536" y="4725144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SAP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051720" y="4725144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Oracle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3779912" y="4725144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J.D. Edwards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508104" y="4725144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Sist. </a:t>
            </a:r>
            <a:r>
              <a:rPr lang="pt-BR" dirty="0" err="1" smtClean="0">
                <a:solidFill>
                  <a:schemeClr val="tx1"/>
                </a:solidFill>
              </a:rPr>
              <a:t>Prop</a:t>
            </a:r>
            <a:r>
              <a:rPr lang="pt-BR" dirty="0" smtClean="0">
                <a:solidFill>
                  <a:schemeClr val="tx1"/>
                </a:solidFill>
              </a:rPr>
              <a:t>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7236296" y="4725144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OUTROS....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179512" y="3140968"/>
            <a:ext cx="8856984" cy="792088"/>
          </a:xfrm>
          <a:prstGeom prst="rect">
            <a:avLst/>
          </a:prstGeom>
          <a:solidFill>
            <a:srgbClr val="FF00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INTERFACE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1691680" y="3140968"/>
            <a:ext cx="6264696" cy="7920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CA-e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(Elemento de Integração e Rastreabilidade)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2932749" y="2780928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dirty="0" smtClean="0">
                <a:solidFill>
                  <a:schemeClr val="tx1"/>
                </a:solidFill>
              </a:rPr>
              <a:t>3Port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1" name="Rectangle 90"/>
          <p:cNvSpPr/>
          <p:nvPr/>
        </p:nvSpPr>
        <p:spPr bwMode="auto">
          <a:xfrm>
            <a:off x="4572000" y="2780928"/>
            <a:ext cx="1584176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OUTROS....</a:t>
            </a:r>
          </a:p>
        </p:txBody>
      </p:sp>
    </p:spTree>
    <p:extLst>
      <p:ext uri="{BB962C8B-B14F-4D97-AF65-F5344CB8AC3E}">
        <p14:creationId xmlns:p14="http://schemas.microsoft.com/office/powerpoint/2010/main" val="4503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3" grpId="0" animBg="1"/>
      <p:bldP spid="90" grpId="0" animBg="1"/>
      <p:bldP spid="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856834" cy="536575"/>
          </a:xfrm>
        </p:spPr>
        <p:txBody>
          <a:bodyPr/>
          <a:lstStyle/>
          <a:p>
            <a:r>
              <a:rPr lang="pt-BR" dirty="0" smtClean="0"/>
              <a:t>Contexto</a:t>
            </a:r>
            <a:endParaRPr lang="pt-BR" dirty="0"/>
          </a:p>
        </p:txBody>
      </p:sp>
      <p:grpSp>
        <p:nvGrpSpPr>
          <p:cNvPr id="3" name="Group 2"/>
          <p:cNvGrpSpPr/>
          <p:nvPr/>
        </p:nvGrpSpPr>
        <p:grpSpPr>
          <a:xfrm>
            <a:off x="251520" y="1345155"/>
            <a:ext cx="1224136" cy="1803402"/>
            <a:chOff x="251520" y="1398078"/>
            <a:chExt cx="1224136" cy="1803402"/>
          </a:xfrm>
        </p:grpSpPr>
        <p:sp>
          <p:nvSpPr>
            <p:cNvPr id="8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O</a:t>
              </a:r>
              <a:endParaRPr lang="pt-BR" sz="96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6336" y="1340768"/>
            <a:ext cx="1224136" cy="1803402"/>
            <a:chOff x="251520" y="1398078"/>
            <a:chExt cx="1224136" cy="1803402"/>
          </a:xfrm>
        </p:grpSpPr>
        <p:sp>
          <p:nvSpPr>
            <p:cNvPr id="40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41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D</a:t>
              </a:r>
              <a:endParaRPr lang="pt-BR" sz="9600" b="1" dirty="0"/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4499992" y="2636912"/>
            <a:ext cx="0" cy="338437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251520" y="1340768"/>
            <a:ext cx="0" cy="46805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8820472" y="1340768"/>
            <a:ext cx="0" cy="46805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51520" y="2636912"/>
            <a:ext cx="856895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251520" y="2708920"/>
            <a:ext cx="4248472" cy="72008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Canal Azul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251520" y="4725144"/>
            <a:ext cx="8568952" cy="1296144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pt-BR" sz="4400" dirty="0" smtClean="0"/>
              <a:t>Porto</a:t>
            </a:r>
            <a:r>
              <a:rPr kumimoji="0" lang="pt-BR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Azul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4499992" y="3645024"/>
            <a:ext cx="4320480" cy="72008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Canal Azul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51520" y="3429000"/>
            <a:ext cx="4248472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4499992" y="4365104"/>
            <a:ext cx="432048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251520" y="6021288"/>
            <a:ext cx="8568952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55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1475656" y="1340768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6660232" y="1340768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3333" b="30519"/>
          <a:stretch/>
        </p:blipFill>
        <p:spPr>
          <a:xfrm>
            <a:off x="3707904" y="1268760"/>
            <a:ext cx="1512168" cy="795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1667"/>
          <a:stretch/>
        </p:blipFill>
        <p:spPr>
          <a:xfrm>
            <a:off x="1547664" y="1844824"/>
            <a:ext cx="1505369" cy="6774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41667"/>
          <a:stretch/>
        </p:blipFill>
        <p:spPr>
          <a:xfrm>
            <a:off x="6084168" y="1887488"/>
            <a:ext cx="1505369" cy="677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2148" b="31704"/>
          <a:stretch/>
        </p:blipFill>
        <p:spPr>
          <a:xfrm>
            <a:off x="3635896" y="1988840"/>
            <a:ext cx="1627951" cy="5884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3501008"/>
            <a:ext cx="581408" cy="7555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636912"/>
            <a:ext cx="581408" cy="755536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H="1">
            <a:off x="179512" y="4365104"/>
            <a:ext cx="432048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572000" y="3429000"/>
            <a:ext cx="4248472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34" descr="Screen Shot 2015-03-10 at 19.06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864096" cy="930565"/>
          </a:xfrm>
          <a:prstGeom prst="rect">
            <a:avLst/>
          </a:prstGeom>
        </p:spPr>
      </p:pic>
      <p:pic>
        <p:nvPicPr>
          <p:cNvPr id="36" name="Picture 35" descr="Screen Shot 2015-03-10 at 19.06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869160"/>
            <a:ext cx="864096" cy="930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980728"/>
            <a:ext cx="280831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0000"/>
                </a:solidFill>
              </a:rPr>
              <a:t>Acordos bilaterais</a:t>
            </a:r>
            <a:endParaRPr lang="pt-BR" dirty="0">
              <a:solidFill>
                <a:srgbClr val="000000"/>
              </a:solidFill>
            </a:endParaRPr>
          </a:p>
        </p:txBody>
      </p:sp>
      <p:cxnSp>
        <p:nvCxnSpPr>
          <p:cNvPr id="13" name="Elbow Connector 12"/>
          <p:cNvCxnSpPr>
            <a:stCxn id="8" idx="0"/>
            <a:endCxn id="9" idx="1"/>
          </p:cNvCxnSpPr>
          <p:nvPr/>
        </p:nvCxnSpPr>
        <p:spPr bwMode="auto">
          <a:xfrm rot="5400000" flipH="1" flipV="1">
            <a:off x="1891098" y="104413"/>
            <a:ext cx="213232" cy="2268252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1" name="Elbow Connector 50"/>
          <p:cNvCxnSpPr>
            <a:stCxn id="9" idx="3"/>
            <a:endCxn id="40" idx="0"/>
          </p:cNvCxnSpPr>
          <p:nvPr/>
        </p:nvCxnSpPr>
        <p:spPr bwMode="auto">
          <a:xfrm>
            <a:off x="5940152" y="1131923"/>
            <a:ext cx="2268252" cy="208845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908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7014 -3.7037E-7 " pathEditMode="relative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0.37014 1.48148E-6 " pathEditMode="relative" ptsTypes="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77188 -0.0048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9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0.76389 1.11111E-6 " pathEditMode="relative" ptsTypes="AA">
                                      <p:cBhvr>
                                        <p:cTn id="9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7" grpId="0" animBg="1"/>
      <p:bldP spid="4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856834" cy="536575"/>
          </a:xfrm>
        </p:spPr>
        <p:txBody>
          <a:bodyPr/>
          <a:lstStyle/>
          <a:p>
            <a:r>
              <a:rPr lang="pt-BR" dirty="0" smtClean="0"/>
              <a:t>Contexto</a:t>
            </a:r>
            <a:endParaRPr lang="pt-BR" dirty="0"/>
          </a:p>
        </p:txBody>
      </p:sp>
      <p:grpSp>
        <p:nvGrpSpPr>
          <p:cNvPr id="3" name="Group 2"/>
          <p:cNvGrpSpPr/>
          <p:nvPr/>
        </p:nvGrpSpPr>
        <p:grpSpPr>
          <a:xfrm>
            <a:off x="251520" y="1345155"/>
            <a:ext cx="1224136" cy="1803402"/>
            <a:chOff x="251520" y="1398078"/>
            <a:chExt cx="1224136" cy="1803402"/>
          </a:xfrm>
        </p:grpSpPr>
        <p:sp>
          <p:nvSpPr>
            <p:cNvPr id="8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O</a:t>
              </a:r>
              <a:endParaRPr lang="pt-BR" sz="96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6336" y="1340768"/>
            <a:ext cx="1224136" cy="1803402"/>
            <a:chOff x="251520" y="1398078"/>
            <a:chExt cx="1224136" cy="1803402"/>
          </a:xfrm>
        </p:grpSpPr>
        <p:sp>
          <p:nvSpPr>
            <p:cNvPr id="40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41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D</a:t>
              </a:r>
              <a:endParaRPr lang="pt-BR" sz="9600" b="1" dirty="0"/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4499992" y="2636912"/>
            <a:ext cx="0" cy="338437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251520" y="1340768"/>
            <a:ext cx="0" cy="46805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8820472" y="1340768"/>
            <a:ext cx="0" cy="46805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251520" y="6021288"/>
            <a:ext cx="864096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26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1475656" y="1340768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6660232" y="1340768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t="33333" b="30519"/>
          <a:stretch/>
        </p:blipFill>
        <p:spPr>
          <a:xfrm>
            <a:off x="3707904" y="1268760"/>
            <a:ext cx="1512168" cy="7950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41667"/>
          <a:stretch/>
        </p:blipFill>
        <p:spPr>
          <a:xfrm>
            <a:off x="1547664" y="1844824"/>
            <a:ext cx="1505369" cy="6774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41667"/>
          <a:stretch/>
        </p:blipFill>
        <p:spPr>
          <a:xfrm>
            <a:off x="6084168" y="1887488"/>
            <a:ext cx="1505369" cy="6774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32148" b="31704"/>
          <a:stretch/>
        </p:blipFill>
        <p:spPr>
          <a:xfrm>
            <a:off x="3635896" y="1988840"/>
            <a:ext cx="1627951" cy="5884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9512" y="2636912"/>
            <a:ext cx="8712968" cy="1728192"/>
            <a:chOff x="179512" y="2636912"/>
            <a:chExt cx="8712968" cy="1728192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251520" y="2636912"/>
              <a:ext cx="8568952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 bwMode="auto">
            <a:xfrm>
              <a:off x="251520" y="2708920"/>
              <a:ext cx="4248472" cy="72008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r>
                <a:rPr kumimoji="0" lang="pt-BR" sz="4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Canal Azul</a:t>
              </a: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4499992" y="3645024"/>
              <a:ext cx="4320480" cy="72008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r>
                <a:rPr kumimoji="0" lang="pt-BR" sz="4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Canal Azul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251520" y="3429000"/>
              <a:ext cx="4248472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H="1">
              <a:off x="4499992" y="4365104"/>
              <a:ext cx="432048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4008" y="2636912"/>
              <a:ext cx="581408" cy="75553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30752" y="2636912"/>
              <a:ext cx="581408" cy="75553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2840" y="2636912"/>
              <a:ext cx="581408" cy="7555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4928" y="2636912"/>
              <a:ext cx="581408" cy="75553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9024" y="2636912"/>
              <a:ext cx="581408" cy="75553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896" y="3573016"/>
              <a:ext cx="581408" cy="75553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640" y="3573016"/>
              <a:ext cx="581408" cy="75553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728" y="3573016"/>
              <a:ext cx="581408" cy="75553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5816" y="3573016"/>
              <a:ext cx="581408" cy="75553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912" y="3573016"/>
              <a:ext cx="581408" cy="755536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 bwMode="auto">
            <a:xfrm flipH="1">
              <a:off x="179512" y="4365104"/>
              <a:ext cx="4320480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4644008" y="3429000"/>
              <a:ext cx="4248472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7" name="Rectangle 46"/>
          <p:cNvSpPr/>
          <p:nvPr/>
        </p:nvSpPr>
        <p:spPr bwMode="auto">
          <a:xfrm>
            <a:off x="251520" y="4653136"/>
            <a:ext cx="8568952" cy="1296144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Porto Azul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31840" y="980728"/>
            <a:ext cx="280831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000000"/>
                </a:solidFill>
              </a:rPr>
              <a:t>Acordos bilaterais</a:t>
            </a:r>
            <a:endParaRPr lang="pt-BR" dirty="0">
              <a:solidFill>
                <a:srgbClr val="000000"/>
              </a:solidFill>
            </a:endParaRPr>
          </a:p>
        </p:txBody>
      </p:sp>
      <p:cxnSp>
        <p:nvCxnSpPr>
          <p:cNvPr id="43" name="Elbow Connector 42"/>
          <p:cNvCxnSpPr>
            <a:endCxn id="42" idx="1"/>
          </p:cNvCxnSpPr>
          <p:nvPr/>
        </p:nvCxnSpPr>
        <p:spPr bwMode="auto">
          <a:xfrm rot="5400000" flipH="1" flipV="1">
            <a:off x="1891098" y="104413"/>
            <a:ext cx="213232" cy="2268252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9" name="Elbow Connector 48"/>
          <p:cNvCxnSpPr>
            <a:stCxn id="42" idx="3"/>
          </p:cNvCxnSpPr>
          <p:nvPr/>
        </p:nvCxnSpPr>
        <p:spPr bwMode="auto">
          <a:xfrm>
            <a:off x="5940152" y="1131923"/>
            <a:ext cx="2268252" cy="208845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041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5.55556E-7 -0.28356 " pathEditMode="relative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251520" y="1052736"/>
            <a:ext cx="3888432" cy="158417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251520" y="2636912"/>
            <a:ext cx="8568952" cy="1296144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Porto Azul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932040" y="3933056"/>
            <a:ext cx="3888432" cy="2304256"/>
          </a:xfrm>
          <a:prstGeom prst="rect">
            <a:avLst/>
          </a:prstGeom>
          <a:solidFill>
            <a:srgbClr val="FFC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251520" y="3933056"/>
            <a:ext cx="3888432" cy="2304256"/>
          </a:xfrm>
          <a:prstGeom prst="rect">
            <a:avLst/>
          </a:prstGeom>
          <a:solidFill>
            <a:srgbClr val="FFC00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856834" cy="536575"/>
          </a:xfrm>
        </p:spPr>
        <p:txBody>
          <a:bodyPr/>
          <a:lstStyle/>
          <a:p>
            <a:r>
              <a:rPr lang="pt-BR" dirty="0" smtClean="0"/>
              <a:t>Contexto</a:t>
            </a:r>
            <a:endParaRPr lang="pt-BR" dirty="0"/>
          </a:p>
        </p:txBody>
      </p:sp>
      <p:grpSp>
        <p:nvGrpSpPr>
          <p:cNvPr id="24" name="Group 23"/>
          <p:cNvGrpSpPr/>
          <p:nvPr/>
        </p:nvGrpSpPr>
        <p:grpSpPr>
          <a:xfrm>
            <a:off x="251520" y="4793950"/>
            <a:ext cx="1224136" cy="1803402"/>
            <a:chOff x="251520" y="1398078"/>
            <a:chExt cx="1224136" cy="1803402"/>
          </a:xfrm>
        </p:grpSpPr>
        <p:sp>
          <p:nvSpPr>
            <p:cNvPr id="25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26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O</a:t>
              </a:r>
              <a:endParaRPr lang="pt-BR" sz="96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96336" y="4789563"/>
            <a:ext cx="1224136" cy="1803402"/>
            <a:chOff x="251520" y="1398078"/>
            <a:chExt cx="1224136" cy="1803402"/>
          </a:xfrm>
        </p:grpSpPr>
        <p:sp>
          <p:nvSpPr>
            <p:cNvPr id="28" name="Retângulo 7"/>
            <p:cNvSpPr/>
            <p:nvPr/>
          </p:nvSpPr>
          <p:spPr bwMode="auto">
            <a:xfrm>
              <a:off x="251520" y="1398078"/>
              <a:ext cx="1224136" cy="1296144"/>
            </a:xfrm>
            <a:prstGeom prst="rect">
              <a:avLst/>
            </a:prstGeom>
            <a:solidFill>
              <a:srgbClr val="2281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73025" tIns="36511" rIns="73025" bIns="36511" rtlCol="0" anchor="ctr"/>
            <a:lstStyle/>
            <a:p>
              <a:pPr algn="ctr" eaLnBrk="0" hangingPunct="0">
                <a:lnSpc>
                  <a:spcPct val="90000"/>
                </a:lnSpc>
              </a:pPr>
              <a:endParaRPr lang="pt-BR"/>
            </a:p>
          </p:txBody>
        </p:sp>
        <p:sp>
          <p:nvSpPr>
            <p:cNvPr id="29" name="CaixaDeTexto 18"/>
            <p:cNvSpPr txBox="1"/>
            <p:nvPr/>
          </p:nvSpPr>
          <p:spPr>
            <a:xfrm>
              <a:off x="323528" y="1988840"/>
              <a:ext cx="919480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600" b="1" dirty="0" smtClean="0"/>
                <a:t>D</a:t>
              </a:r>
              <a:endParaRPr lang="pt-BR" sz="9600" b="1" dirty="0"/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4932040" y="1052736"/>
            <a:ext cx="3888432" cy="158417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pic>
        <p:nvPicPr>
          <p:cNvPr id="5" name="Picture 4" descr="Screen Shot 2015-03-10 at 19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157192"/>
            <a:ext cx="864096" cy="930565"/>
          </a:xfrm>
          <a:prstGeom prst="rect">
            <a:avLst/>
          </a:prstGeom>
        </p:spPr>
      </p:pic>
      <p:pic>
        <p:nvPicPr>
          <p:cNvPr id="38" name="Picture 37" descr="Screen Shot 2015-03-10 at 19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80928"/>
            <a:ext cx="864096" cy="930565"/>
          </a:xfrm>
          <a:prstGeom prst="rect">
            <a:avLst/>
          </a:prstGeom>
        </p:spPr>
      </p:pic>
      <p:pic>
        <p:nvPicPr>
          <p:cNvPr id="51" name="Picture 50" descr="Screen Shot 2015-03-10 at 19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864096" cy="930565"/>
          </a:xfrm>
          <a:prstGeom prst="rect">
            <a:avLst/>
          </a:prstGeom>
        </p:spPr>
      </p:pic>
      <p:pic>
        <p:nvPicPr>
          <p:cNvPr id="52" name="Picture 51" descr="Screen Shot 2015-03-10 at 19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57192"/>
            <a:ext cx="864096" cy="930565"/>
          </a:xfrm>
          <a:prstGeom prst="rect">
            <a:avLst/>
          </a:prstGeom>
        </p:spPr>
      </p:pic>
      <p:pic>
        <p:nvPicPr>
          <p:cNvPr id="53" name="Picture 52" descr="Screen Shot 2015-03-10 at 19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40768"/>
            <a:ext cx="864096" cy="930565"/>
          </a:xfrm>
          <a:prstGeom prst="rect">
            <a:avLst/>
          </a:prstGeom>
        </p:spPr>
      </p:pic>
      <p:pic>
        <p:nvPicPr>
          <p:cNvPr id="56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72" y="98072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259632" y="1268760"/>
            <a:ext cx="6984776" cy="4608512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bliqueTopLeft"/>
            <a:lightRig rig="threePt" dir="t"/>
          </a:scene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OK!</a:t>
            </a:r>
          </a:p>
          <a:p>
            <a:pPr marL="0" marR="0" indent="0" algn="ct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lang="pt-BR" sz="6000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pt-BR" sz="6000" dirty="0">
                <a:solidFill>
                  <a:schemeClr val="bg1"/>
                </a:solidFill>
                <a:latin typeface="Arial" charset="0"/>
              </a:rPr>
              <a:t>Antes da carga chegar no Porto de Origem toda a carga está validada </a:t>
            </a:r>
          </a:p>
        </p:txBody>
      </p:sp>
    </p:spTree>
    <p:extLst>
      <p:ext uri="{BB962C8B-B14F-4D97-AF65-F5344CB8AC3E}">
        <p14:creationId xmlns:p14="http://schemas.microsoft.com/office/powerpoint/2010/main" val="407014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0.56701 1.11111E-6 " pathEditMode="relative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3575" y="188913"/>
            <a:ext cx="5748338" cy="5365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Benefícios</a:t>
            </a: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Espaço Reservado para Conteúdo 2"/>
          <p:cNvSpPr>
            <a:spLocks noGrp="1"/>
          </p:cNvSpPr>
          <p:nvPr>
            <p:ph idx="1"/>
          </p:nvPr>
        </p:nvSpPr>
        <p:spPr bwMode="auto">
          <a:xfrm>
            <a:off x="323850" y="1340768"/>
            <a:ext cx="8593138" cy="41719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charset="0"/>
              <a:buChar char="q"/>
              <a:defRPr/>
            </a:pPr>
            <a:r>
              <a:rPr lang="pt-BR" dirty="0" smtClean="0">
                <a:latin typeface="Tahoma" charset="0"/>
                <a:ea typeface="ＭＳ Ｐゴシック" charset="0"/>
                <a:cs typeface="ＭＳ Ｐゴシック" charset="0"/>
              </a:rPr>
              <a:t>Atende o processo do início ao fim</a:t>
            </a:r>
          </a:p>
          <a:p>
            <a:pPr algn="just">
              <a:buFont typeface="Wingdings" charset="0"/>
              <a:buChar char="q"/>
              <a:defRPr/>
            </a:pPr>
            <a:r>
              <a:rPr lang="pt-BR" dirty="0" smtClean="0">
                <a:latin typeface="Tahoma" charset="0"/>
                <a:ea typeface="ＭＳ Ｐゴシック" charset="0"/>
                <a:cs typeface="ＭＳ Ｐゴシック" charset="0"/>
              </a:rPr>
              <a:t>Garante a rastreabilidade e a visibilidade de </a:t>
            </a:r>
            <a:r>
              <a:rPr lang="pt-BR" dirty="0">
                <a:latin typeface="Tahoma" charset="0"/>
                <a:ea typeface="ＭＳ Ｐゴシック" charset="0"/>
                <a:cs typeface="ＭＳ Ｐゴシック" charset="0"/>
              </a:rPr>
              <a:t>toda a cadeia logística</a:t>
            </a:r>
            <a:endParaRPr lang="pt-BR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r>
              <a:rPr lang="pt-BR" dirty="0" smtClean="0">
                <a:latin typeface="Tahoma" charset="0"/>
                <a:ea typeface="ＭＳ Ｐゴシック" charset="0"/>
                <a:cs typeface="ＭＳ Ｐゴシック" charset="0"/>
              </a:rPr>
              <a:t>Permite a gestão eficiente de toda a cadeia logística</a:t>
            </a:r>
          </a:p>
          <a:p>
            <a:pPr algn="just">
              <a:buFont typeface="Wingdings" charset="0"/>
              <a:buChar char="q"/>
              <a:defRPr/>
            </a:pPr>
            <a:endParaRPr lang="pt-BR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endParaRPr lang="pt-BR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endParaRPr lang="pt-BR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endParaRPr lang="pt-BR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endParaRPr lang="pt-BR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r>
              <a:rPr lang="pt-BR" dirty="0" smtClean="0">
                <a:latin typeface="Tahoma" charset="0"/>
                <a:ea typeface="ＭＳ Ｐゴシック" charset="0"/>
                <a:cs typeface="ＭＳ Ｐゴシック" charset="0"/>
              </a:rPr>
              <a:t>Permite a antecipação de problemas / erros</a:t>
            </a:r>
          </a:p>
          <a:p>
            <a:pPr algn="just">
              <a:buFont typeface="Wingdings" charset="0"/>
              <a:buChar char="q"/>
              <a:defRPr/>
            </a:pPr>
            <a:r>
              <a:rPr lang="pt-BR" dirty="0" smtClean="0">
                <a:latin typeface="Tahoma" charset="0"/>
                <a:ea typeface="ＭＳ Ｐゴシック" charset="0"/>
                <a:cs typeface="ＭＳ Ｐゴシック" charset="0"/>
              </a:rPr>
              <a:t>Reduz custos operacionais</a:t>
            </a:r>
          </a:p>
          <a:p>
            <a:pPr algn="just">
              <a:buFont typeface="Wingdings" charset="0"/>
              <a:buChar char="q"/>
              <a:defRPr/>
            </a:pPr>
            <a:endParaRPr lang="pt-BR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just">
              <a:buFont typeface="Wingdings" charset="0"/>
              <a:buChar char="q"/>
              <a:defRPr/>
            </a:pPr>
            <a:endParaRPr lang="pt-BR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just">
              <a:defRPr/>
            </a:pPr>
            <a:endParaRPr lang="pt-BR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-18496" y="2780928"/>
            <a:ext cx="9715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chemeClr val="tx1"/>
                </a:solidFill>
              </a:rPr>
              <a:t>Indústria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372200" y="2780928"/>
            <a:ext cx="16827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chemeClr val="tx1"/>
                </a:solidFill>
              </a:rPr>
              <a:t>Transportadoras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083425" y="2780928"/>
            <a:ext cx="8810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chemeClr val="tx1"/>
                </a:solidFill>
              </a:rPr>
              <a:t>Destino</a:t>
            </a: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971600" y="3609603"/>
            <a:ext cx="287338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2339752" y="3609603"/>
            <a:ext cx="287338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12" name="AutoShape 22"/>
          <p:cNvSpPr>
            <a:spLocks noChangeArrowheads="1"/>
          </p:cNvSpPr>
          <p:nvPr/>
        </p:nvSpPr>
        <p:spPr bwMode="auto">
          <a:xfrm>
            <a:off x="3707904" y="3609603"/>
            <a:ext cx="287337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7957070" y="3609603"/>
            <a:ext cx="287338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pic>
        <p:nvPicPr>
          <p:cNvPr id="16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6840810" y="3519115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05386"/>
            <a:ext cx="936104" cy="67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94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888" y="347784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1296194" y="3429000"/>
            <a:ext cx="971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089050" y="2780928"/>
            <a:ext cx="16827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chemeClr val="tx1"/>
                </a:solidFill>
              </a:rPr>
              <a:t>Transportadoras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771800" y="2780928"/>
            <a:ext cx="857326" cy="2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 smtClean="0">
                <a:solidFill>
                  <a:schemeClr val="tx1"/>
                </a:solidFill>
              </a:rPr>
              <a:t>Origem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25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2" y="3429000"/>
            <a:ext cx="94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327427" y="2780928"/>
            <a:ext cx="880369" cy="2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 smtClean="0">
                <a:solidFill>
                  <a:schemeClr val="tx1"/>
                </a:solidFill>
              </a:rPr>
              <a:t>Destino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27" name="AutoShape 22"/>
          <p:cNvSpPr>
            <a:spLocks noChangeArrowheads="1"/>
          </p:cNvSpPr>
          <p:nvPr/>
        </p:nvSpPr>
        <p:spPr bwMode="auto">
          <a:xfrm>
            <a:off x="6372200" y="3573016"/>
            <a:ext cx="287337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33333" b="30519"/>
          <a:stretch/>
        </p:blipFill>
        <p:spPr>
          <a:xfrm>
            <a:off x="4067944" y="3501008"/>
            <a:ext cx="792088" cy="416472"/>
          </a:xfrm>
          <a:prstGeom prst="rect">
            <a:avLst/>
          </a:prstGeom>
        </p:spPr>
      </p:pic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5004743" y="3573016"/>
            <a:ext cx="287337" cy="360362"/>
          </a:xfrm>
          <a:prstGeom prst="rightArrow">
            <a:avLst>
              <a:gd name="adj1" fmla="val 79731"/>
              <a:gd name="adj2" fmla="val 24861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631996" y="2556192"/>
            <a:ext cx="18041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pt-BR" sz="1600" dirty="0" smtClean="0">
                <a:solidFill>
                  <a:schemeClr val="tx1"/>
                </a:solidFill>
              </a:rPr>
              <a:t>- Armadores</a:t>
            </a:r>
          </a:p>
          <a:p>
            <a:pPr eaLnBrk="1" hangingPunct="1">
              <a:lnSpc>
                <a:spcPct val="100000"/>
              </a:lnSpc>
            </a:pPr>
            <a:r>
              <a:rPr lang="pt-BR" sz="1600" dirty="0" smtClean="0">
                <a:solidFill>
                  <a:schemeClr val="tx1"/>
                </a:solidFill>
              </a:rPr>
              <a:t>- Transportadores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t="32148" b="31704"/>
          <a:stretch/>
        </p:blipFill>
        <p:spPr>
          <a:xfrm>
            <a:off x="3995936" y="3140968"/>
            <a:ext cx="996010" cy="360040"/>
          </a:xfrm>
          <a:prstGeom prst="rect">
            <a:avLst/>
          </a:prstGeom>
        </p:spPr>
      </p:pic>
      <p:pic>
        <p:nvPicPr>
          <p:cNvPr id="31" name="Picture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5"/>
          <a:stretch>
            <a:fillRect/>
          </a:stretch>
        </p:blipFill>
        <p:spPr bwMode="auto">
          <a:xfrm>
            <a:off x="4127850" y="3965060"/>
            <a:ext cx="720080" cy="40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01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0200" y="188913"/>
            <a:ext cx="4811713" cy="5365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pt-BR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PRÓXIMOS PASSOS</a:t>
            </a:r>
          </a:p>
        </p:txBody>
      </p:sp>
      <p:sp>
        <p:nvSpPr>
          <p:cNvPr id="22" name=" 3"/>
          <p:cNvSpPr/>
          <p:nvPr/>
        </p:nvSpPr>
        <p:spPr>
          <a:xfrm>
            <a:off x="179512" y="908720"/>
            <a:ext cx="8128000" cy="5133975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sp>
        <p:nvSpPr>
          <p:cNvPr id="23" name="Elipse 22"/>
          <p:cNvSpPr/>
          <p:nvPr/>
        </p:nvSpPr>
        <p:spPr>
          <a:xfrm>
            <a:off x="1063625" y="4679950"/>
            <a:ext cx="188913" cy="18891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580" name="Grupo 23"/>
          <p:cNvGrpSpPr>
            <a:grpSpLocks/>
          </p:cNvGrpSpPr>
          <p:nvPr/>
        </p:nvGrpSpPr>
        <p:grpSpPr bwMode="auto">
          <a:xfrm>
            <a:off x="922338" y="4933950"/>
            <a:ext cx="2619375" cy="917575"/>
            <a:chOff x="458644" y="4188209"/>
            <a:chExt cx="2618616" cy="917192"/>
          </a:xfrm>
        </p:grpSpPr>
        <p:sp>
          <p:nvSpPr>
            <p:cNvPr id="41" name="Retângulo 40"/>
            <p:cNvSpPr/>
            <p:nvPr/>
          </p:nvSpPr>
          <p:spPr>
            <a:xfrm>
              <a:off x="458644" y="4188209"/>
              <a:ext cx="2618616" cy="9171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tângulo 41"/>
            <p:cNvSpPr/>
            <p:nvPr/>
          </p:nvSpPr>
          <p:spPr>
            <a:xfrm>
              <a:off x="458644" y="4188209"/>
              <a:ext cx="2618616" cy="917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00119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/>
                <a:t>Levantamento dos processo de negócios</a:t>
              </a:r>
            </a:p>
          </p:txBody>
        </p:sp>
      </p:grpSp>
      <p:sp>
        <p:nvSpPr>
          <p:cNvPr id="25" name="Elipse 24"/>
          <p:cNvSpPr/>
          <p:nvPr/>
        </p:nvSpPr>
        <p:spPr>
          <a:xfrm>
            <a:off x="1763688" y="3933056"/>
            <a:ext cx="295275" cy="29527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582" name="Grupo 25"/>
          <p:cNvGrpSpPr>
            <a:grpSpLocks/>
          </p:cNvGrpSpPr>
          <p:nvPr/>
        </p:nvGrpSpPr>
        <p:grpSpPr bwMode="auto">
          <a:xfrm>
            <a:off x="1547664" y="4372273"/>
            <a:ext cx="2646362" cy="496887"/>
            <a:chOff x="1499194" y="3287878"/>
            <a:chExt cx="2646173" cy="496719"/>
          </a:xfrm>
        </p:grpSpPr>
        <p:sp>
          <p:nvSpPr>
            <p:cNvPr id="39" name="Retângulo 38"/>
            <p:cNvSpPr/>
            <p:nvPr/>
          </p:nvSpPr>
          <p:spPr>
            <a:xfrm>
              <a:off x="1499194" y="3287878"/>
              <a:ext cx="2646173" cy="4967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tângulo 39"/>
            <p:cNvSpPr/>
            <p:nvPr/>
          </p:nvSpPr>
          <p:spPr>
            <a:xfrm>
              <a:off x="1499194" y="3287878"/>
              <a:ext cx="2646173" cy="496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56708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/>
                <a:t>Especificação dos requisitos de sistemas</a:t>
              </a:r>
            </a:p>
          </p:txBody>
        </p:sp>
      </p:grpSp>
      <p:sp>
        <p:nvSpPr>
          <p:cNvPr id="27" name="Elipse 26"/>
          <p:cNvSpPr/>
          <p:nvPr/>
        </p:nvSpPr>
        <p:spPr>
          <a:xfrm>
            <a:off x="2627784" y="3311252"/>
            <a:ext cx="393700" cy="39528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584" name="Grupo 27"/>
          <p:cNvGrpSpPr>
            <a:grpSpLocks/>
          </p:cNvGrpSpPr>
          <p:nvPr/>
        </p:nvGrpSpPr>
        <p:grpSpPr bwMode="auto">
          <a:xfrm>
            <a:off x="2767484" y="3654152"/>
            <a:ext cx="2917825" cy="1143000"/>
            <a:chOff x="3076120" y="2510137"/>
            <a:chExt cx="2917928" cy="1143831"/>
          </a:xfrm>
        </p:grpSpPr>
        <p:sp>
          <p:nvSpPr>
            <p:cNvPr id="37" name="Retângulo 36"/>
            <p:cNvSpPr/>
            <p:nvPr/>
          </p:nvSpPr>
          <p:spPr>
            <a:xfrm>
              <a:off x="3076120" y="2510137"/>
              <a:ext cx="2917928" cy="114383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etângulo 37"/>
            <p:cNvSpPr/>
            <p:nvPr/>
          </p:nvSpPr>
          <p:spPr>
            <a:xfrm>
              <a:off x="3076120" y="2510137"/>
              <a:ext cx="2917928" cy="11438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08944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 smtClean="0"/>
                <a:t>Identificação de Exportadores / Importadores</a:t>
              </a:r>
              <a:endParaRPr lang="pt-BR" dirty="0"/>
            </a:p>
          </p:txBody>
        </p:sp>
      </p:grpSp>
      <p:sp>
        <p:nvSpPr>
          <p:cNvPr id="29" name="Elipse 28"/>
          <p:cNvSpPr/>
          <p:nvPr/>
        </p:nvSpPr>
        <p:spPr>
          <a:xfrm>
            <a:off x="3563888" y="2750815"/>
            <a:ext cx="509588" cy="5095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586" name="Grupo 29"/>
          <p:cNvGrpSpPr>
            <a:grpSpLocks/>
          </p:cNvGrpSpPr>
          <p:nvPr/>
        </p:nvGrpSpPr>
        <p:grpSpPr bwMode="auto">
          <a:xfrm>
            <a:off x="3741688" y="3134990"/>
            <a:ext cx="3225800" cy="654050"/>
            <a:chOff x="4640944" y="1941146"/>
            <a:chExt cx="3225329" cy="653303"/>
          </a:xfrm>
        </p:grpSpPr>
        <p:sp>
          <p:nvSpPr>
            <p:cNvPr id="35" name="Retângulo 34"/>
            <p:cNvSpPr/>
            <p:nvPr/>
          </p:nvSpPr>
          <p:spPr>
            <a:xfrm>
              <a:off x="4809194" y="1941146"/>
              <a:ext cx="3057079" cy="6533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tângulo 35"/>
            <p:cNvSpPr/>
            <p:nvPr/>
          </p:nvSpPr>
          <p:spPr>
            <a:xfrm>
              <a:off x="4640944" y="1941146"/>
              <a:ext cx="3057079" cy="653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69886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/>
                <a:t>Homologação e Ajustes finais</a:t>
              </a:r>
            </a:p>
          </p:txBody>
        </p:sp>
      </p:grpSp>
      <p:sp>
        <p:nvSpPr>
          <p:cNvPr id="31" name="Elipse 30"/>
          <p:cNvSpPr/>
          <p:nvPr/>
        </p:nvSpPr>
        <p:spPr>
          <a:xfrm>
            <a:off x="5364088" y="2131639"/>
            <a:ext cx="649287" cy="6492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588" name="Grupo 31"/>
          <p:cNvGrpSpPr>
            <a:grpSpLocks/>
          </p:cNvGrpSpPr>
          <p:nvPr/>
        </p:nvGrpSpPr>
        <p:grpSpPr bwMode="auto">
          <a:xfrm>
            <a:off x="5671740" y="2492896"/>
            <a:ext cx="2542729" cy="504056"/>
            <a:chOff x="5839703" y="905499"/>
            <a:chExt cx="2542478" cy="503824"/>
          </a:xfrm>
        </p:grpSpPr>
        <p:sp>
          <p:nvSpPr>
            <p:cNvPr id="33" name="Retângulo 32"/>
            <p:cNvSpPr/>
            <p:nvPr/>
          </p:nvSpPr>
          <p:spPr>
            <a:xfrm>
              <a:off x="5983705" y="905499"/>
              <a:ext cx="2398476" cy="4696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tângulo 33"/>
            <p:cNvSpPr/>
            <p:nvPr/>
          </p:nvSpPr>
          <p:spPr>
            <a:xfrm>
              <a:off x="5839703" y="939639"/>
              <a:ext cx="2398476" cy="469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3887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/>
                <a:t>Piloto </a:t>
              </a:r>
            </a:p>
          </p:txBody>
        </p:sp>
      </p:grpSp>
      <p:sp>
        <p:nvSpPr>
          <p:cNvPr id="24" name="Elipse 30"/>
          <p:cNvSpPr/>
          <p:nvPr/>
        </p:nvSpPr>
        <p:spPr>
          <a:xfrm>
            <a:off x="6372200" y="1844824"/>
            <a:ext cx="649287" cy="6492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upo 31"/>
          <p:cNvGrpSpPr>
            <a:grpSpLocks/>
          </p:cNvGrpSpPr>
          <p:nvPr/>
        </p:nvGrpSpPr>
        <p:grpSpPr bwMode="auto">
          <a:xfrm>
            <a:off x="6781799" y="2204864"/>
            <a:ext cx="2542729" cy="504056"/>
            <a:chOff x="5839703" y="905499"/>
            <a:chExt cx="2542478" cy="503824"/>
          </a:xfrm>
        </p:grpSpPr>
        <p:sp>
          <p:nvSpPr>
            <p:cNvPr id="28" name="Retângulo 32"/>
            <p:cNvSpPr/>
            <p:nvPr/>
          </p:nvSpPr>
          <p:spPr>
            <a:xfrm>
              <a:off x="5983705" y="905499"/>
              <a:ext cx="2398476" cy="46968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tângulo 33"/>
            <p:cNvSpPr/>
            <p:nvPr/>
          </p:nvSpPr>
          <p:spPr>
            <a:xfrm>
              <a:off x="5839703" y="939639"/>
              <a:ext cx="2398476" cy="469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3887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 smtClean="0"/>
                <a:t>Produção / Acordos Bilaterais</a:t>
              </a:r>
              <a:endParaRPr lang="pt-BR" dirty="0"/>
            </a:p>
          </p:txBody>
        </p:sp>
      </p:grpSp>
      <p:sp>
        <p:nvSpPr>
          <p:cNvPr id="32" name="Elipse 28"/>
          <p:cNvSpPr/>
          <p:nvPr/>
        </p:nvSpPr>
        <p:spPr>
          <a:xfrm>
            <a:off x="4408760" y="2462783"/>
            <a:ext cx="509588" cy="5095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3" name="Grupo 29"/>
          <p:cNvGrpSpPr>
            <a:grpSpLocks/>
          </p:cNvGrpSpPr>
          <p:nvPr/>
        </p:nvGrpSpPr>
        <p:grpSpPr bwMode="auto">
          <a:xfrm>
            <a:off x="4586560" y="2846958"/>
            <a:ext cx="3225800" cy="654050"/>
            <a:chOff x="4640944" y="1941146"/>
            <a:chExt cx="3225329" cy="653303"/>
          </a:xfrm>
        </p:grpSpPr>
        <p:sp>
          <p:nvSpPr>
            <p:cNvPr id="44" name="Retângulo 34"/>
            <p:cNvSpPr/>
            <p:nvPr/>
          </p:nvSpPr>
          <p:spPr>
            <a:xfrm>
              <a:off x="4809194" y="1941146"/>
              <a:ext cx="3057079" cy="6533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tângulo 35"/>
            <p:cNvSpPr/>
            <p:nvPr/>
          </p:nvSpPr>
          <p:spPr>
            <a:xfrm>
              <a:off x="4640944" y="1941146"/>
              <a:ext cx="3057079" cy="6533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69886" tIns="0" rIns="0" bIns="0" spcCol="1270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dirty="0" smtClean="0"/>
                <a:t>Autorizações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618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" y="1124744"/>
            <a:ext cx="9044204" cy="50405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1840" y="188640"/>
            <a:ext cx="5856834" cy="536575"/>
          </a:xfrm>
        </p:spPr>
        <p:txBody>
          <a:bodyPr/>
          <a:lstStyle/>
          <a:p>
            <a:r>
              <a:rPr lang="pt-BR" dirty="0" smtClean="0"/>
              <a:t>Futuro</a:t>
            </a:r>
            <a:endParaRPr lang="pt-BR" dirty="0"/>
          </a:p>
        </p:txBody>
      </p:sp>
      <p:sp>
        <p:nvSpPr>
          <p:cNvPr id="21" name="Oval 20"/>
          <p:cNvSpPr/>
          <p:nvPr/>
        </p:nvSpPr>
        <p:spPr bwMode="auto">
          <a:xfrm>
            <a:off x="2771800" y="4797152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851920" y="2492896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211960" y="2420888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316416" y="4941168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6" name="Straight Connector 5"/>
          <p:cNvCxnSpPr>
            <a:stCxn id="21" idx="3"/>
            <a:endCxn id="22" idx="3"/>
          </p:cNvCxnSpPr>
          <p:nvPr/>
        </p:nvCxnSpPr>
        <p:spPr bwMode="auto">
          <a:xfrm flipV="1">
            <a:off x="2803436" y="2677284"/>
            <a:ext cx="1080120" cy="23042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21" idx="5"/>
            <a:endCxn id="35" idx="2"/>
          </p:cNvCxnSpPr>
          <p:nvPr/>
        </p:nvCxnSpPr>
        <p:spPr bwMode="auto">
          <a:xfrm>
            <a:off x="2956188" y="4981540"/>
            <a:ext cx="5360228" cy="676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1619672" y="2996952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95536" y="2708920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99592" y="3284984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067944" y="2132856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812360" y="1916832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48064" y="2924944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644008" y="5229200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588224" y="3501008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812360" y="2924944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907704" y="5373216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547664" y="4365104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7" name="Straight Connector 26"/>
          <p:cNvCxnSpPr>
            <a:stCxn id="25" idx="6"/>
            <a:endCxn id="20" idx="5"/>
          </p:cNvCxnSpPr>
          <p:nvPr/>
        </p:nvCxnSpPr>
        <p:spPr bwMode="auto">
          <a:xfrm flipV="1">
            <a:off x="2123728" y="5413588"/>
            <a:ext cx="2704668" cy="676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20" idx="2"/>
            <a:endCxn id="35" idx="6"/>
          </p:cNvCxnSpPr>
          <p:nvPr/>
        </p:nvCxnSpPr>
        <p:spPr bwMode="auto">
          <a:xfrm flipV="1">
            <a:off x="4644008" y="5049180"/>
            <a:ext cx="388843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1" idx="4"/>
            <a:endCxn id="20" idx="1"/>
          </p:cNvCxnSpPr>
          <p:nvPr/>
        </p:nvCxnSpPr>
        <p:spPr bwMode="auto">
          <a:xfrm>
            <a:off x="2879812" y="5013176"/>
            <a:ext cx="1795832" cy="2476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26" idx="5"/>
            <a:endCxn id="25" idx="1"/>
          </p:cNvCxnSpPr>
          <p:nvPr/>
        </p:nvCxnSpPr>
        <p:spPr bwMode="auto">
          <a:xfrm>
            <a:off x="1732052" y="4549492"/>
            <a:ext cx="207288" cy="8553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>
            <a:stCxn id="26" idx="5"/>
            <a:endCxn id="21" idx="6"/>
          </p:cNvCxnSpPr>
          <p:nvPr/>
        </p:nvCxnSpPr>
        <p:spPr bwMode="auto">
          <a:xfrm>
            <a:off x="1732052" y="4549492"/>
            <a:ext cx="1255772" cy="35567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26" idx="0"/>
            <a:endCxn id="14" idx="3"/>
          </p:cNvCxnSpPr>
          <p:nvPr/>
        </p:nvCxnSpPr>
        <p:spPr bwMode="auto">
          <a:xfrm flipH="1" flipV="1">
            <a:off x="1651308" y="3181340"/>
            <a:ext cx="4368" cy="11837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stCxn id="26" idx="0"/>
            <a:endCxn id="16" idx="5"/>
          </p:cNvCxnSpPr>
          <p:nvPr/>
        </p:nvCxnSpPr>
        <p:spPr bwMode="auto">
          <a:xfrm flipH="1" flipV="1">
            <a:off x="1083980" y="3469372"/>
            <a:ext cx="571696" cy="8957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15" idx="5"/>
            <a:endCxn id="14" idx="0"/>
          </p:cNvCxnSpPr>
          <p:nvPr/>
        </p:nvCxnSpPr>
        <p:spPr bwMode="auto">
          <a:xfrm>
            <a:off x="579924" y="2893308"/>
            <a:ext cx="1147760" cy="1036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1043608" y="3104964"/>
            <a:ext cx="648072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15" idx="5"/>
            <a:endCxn id="16" idx="2"/>
          </p:cNvCxnSpPr>
          <p:nvPr/>
        </p:nvCxnSpPr>
        <p:spPr bwMode="auto">
          <a:xfrm>
            <a:off x="579924" y="2893308"/>
            <a:ext cx="319668" cy="499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>
            <a:stCxn id="14" idx="7"/>
            <a:endCxn id="22" idx="4"/>
          </p:cNvCxnSpPr>
          <p:nvPr/>
        </p:nvCxnSpPr>
        <p:spPr bwMode="auto">
          <a:xfrm flipV="1">
            <a:off x="1804060" y="2708920"/>
            <a:ext cx="2155872" cy="3196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14" idx="5"/>
            <a:endCxn id="21" idx="1"/>
          </p:cNvCxnSpPr>
          <p:nvPr/>
        </p:nvCxnSpPr>
        <p:spPr bwMode="auto">
          <a:xfrm>
            <a:off x="1804060" y="3181340"/>
            <a:ext cx="999376" cy="16474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5" idx="7"/>
            <a:endCxn id="21" idx="7"/>
          </p:cNvCxnSpPr>
          <p:nvPr/>
        </p:nvCxnSpPr>
        <p:spPr bwMode="auto">
          <a:xfrm flipV="1">
            <a:off x="2092092" y="4828788"/>
            <a:ext cx="864096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1" idx="7"/>
            <a:endCxn id="19" idx="1"/>
          </p:cNvCxnSpPr>
          <p:nvPr/>
        </p:nvCxnSpPr>
        <p:spPr bwMode="auto">
          <a:xfrm flipV="1">
            <a:off x="2956188" y="2956580"/>
            <a:ext cx="2223512" cy="187220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19" idx="2"/>
            <a:endCxn id="20" idx="0"/>
          </p:cNvCxnSpPr>
          <p:nvPr/>
        </p:nvCxnSpPr>
        <p:spPr bwMode="auto">
          <a:xfrm flipH="1">
            <a:off x="4752020" y="3032956"/>
            <a:ext cx="396044" cy="21962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>
            <a:stCxn id="34" idx="6"/>
            <a:endCxn id="19" idx="6"/>
          </p:cNvCxnSpPr>
          <p:nvPr/>
        </p:nvCxnSpPr>
        <p:spPr bwMode="auto">
          <a:xfrm>
            <a:off x="4427984" y="2528900"/>
            <a:ext cx="936104" cy="50405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>
            <a:stCxn id="34" idx="3"/>
            <a:endCxn id="22" idx="6"/>
          </p:cNvCxnSpPr>
          <p:nvPr/>
        </p:nvCxnSpPr>
        <p:spPr bwMode="auto">
          <a:xfrm flipH="1" flipV="1">
            <a:off x="4067944" y="2600908"/>
            <a:ext cx="175652" cy="436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>
            <a:stCxn id="17" idx="6"/>
            <a:endCxn id="22" idx="4"/>
          </p:cNvCxnSpPr>
          <p:nvPr/>
        </p:nvCxnSpPr>
        <p:spPr bwMode="auto">
          <a:xfrm flipH="1">
            <a:off x="3959932" y="2240868"/>
            <a:ext cx="324036" cy="4680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>
            <a:stCxn id="17" idx="5"/>
            <a:endCxn id="34" idx="7"/>
          </p:cNvCxnSpPr>
          <p:nvPr/>
        </p:nvCxnSpPr>
        <p:spPr bwMode="auto">
          <a:xfrm>
            <a:off x="4252332" y="2317244"/>
            <a:ext cx="144016" cy="13528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>
            <a:stCxn id="19" idx="6"/>
            <a:endCxn id="23" idx="1"/>
          </p:cNvCxnSpPr>
          <p:nvPr/>
        </p:nvCxnSpPr>
        <p:spPr bwMode="auto">
          <a:xfrm>
            <a:off x="5364088" y="3032956"/>
            <a:ext cx="1255772" cy="4996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>
            <a:stCxn id="23" idx="2"/>
            <a:endCxn id="35" idx="1"/>
          </p:cNvCxnSpPr>
          <p:nvPr/>
        </p:nvCxnSpPr>
        <p:spPr bwMode="auto">
          <a:xfrm>
            <a:off x="6588224" y="3609020"/>
            <a:ext cx="1759828" cy="13637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24" idx="1"/>
          </p:cNvCxnSpPr>
          <p:nvPr/>
        </p:nvCxnSpPr>
        <p:spPr bwMode="auto">
          <a:xfrm>
            <a:off x="7843996" y="2956580"/>
            <a:ext cx="656456" cy="216862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>
            <a:stCxn id="18" idx="5"/>
            <a:endCxn id="24" idx="7"/>
          </p:cNvCxnSpPr>
          <p:nvPr/>
        </p:nvCxnSpPr>
        <p:spPr bwMode="auto">
          <a:xfrm>
            <a:off x="7996748" y="2101220"/>
            <a:ext cx="0" cy="8553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>
            <a:stCxn id="18" idx="2"/>
            <a:endCxn id="23" idx="0"/>
          </p:cNvCxnSpPr>
          <p:nvPr/>
        </p:nvCxnSpPr>
        <p:spPr bwMode="auto">
          <a:xfrm flipH="1">
            <a:off x="6696236" y="2024844"/>
            <a:ext cx="1116124" cy="14761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>
            <a:stCxn id="24" idx="7"/>
            <a:endCxn id="23" idx="6"/>
          </p:cNvCxnSpPr>
          <p:nvPr/>
        </p:nvCxnSpPr>
        <p:spPr bwMode="auto">
          <a:xfrm flipH="1">
            <a:off x="6804248" y="2956580"/>
            <a:ext cx="1192500" cy="65244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endCxn id="17" idx="0"/>
          </p:cNvCxnSpPr>
          <p:nvPr/>
        </p:nvCxnSpPr>
        <p:spPr bwMode="auto">
          <a:xfrm flipV="1">
            <a:off x="2123728" y="2132856"/>
            <a:ext cx="2052228" cy="2880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1" name="Oval 110"/>
          <p:cNvSpPr/>
          <p:nvPr/>
        </p:nvSpPr>
        <p:spPr bwMode="auto">
          <a:xfrm>
            <a:off x="1772072" y="3149352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2" name="Oval 111"/>
          <p:cNvSpPr/>
          <p:nvPr/>
        </p:nvSpPr>
        <p:spPr bwMode="auto">
          <a:xfrm>
            <a:off x="1979712" y="2348880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13" name="Straight Connector 112"/>
          <p:cNvCxnSpPr>
            <a:stCxn id="17" idx="7"/>
            <a:endCxn id="18" idx="6"/>
          </p:cNvCxnSpPr>
          <p:nvPr/>
        </p:nvCxnSpPr>
        <p:spPr bwMode="auto">
          <a:xfrm flipV="1">
            <a:off x="4252332" y="2024844"/>
            <a:ext cx="3776052" cy="1396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>
            <a:stCxn id="19" idx="7"/>
            <a:endCxn id="18" idx="3"/>
          </p:cNvCxnSpPr>
          <p:nvPr/>
        </p:nvCxnSpPr>
        <p:spPr bwMode="auto">
          <a:xfrm flipV="1">
            <a:off x="5332452" y="2101220"/>
            <a:ext cx="2511544" cy="85536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>
            <a:stCxn id="15" idx="0"/>
            <a:endCxn id="112" idx="6"/>
          </p:cNvCxnSpPr>
          <p:nvPr/>
        </p:nvCxnSpPr>
        <p:spPr bwMode="auto">
          <a:xfrm flipV="1">
            <a:off x="503548" y="2456892"/>
            <a:ext cx="1692188" cy="2520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>
            <a:stCxn id="14" idx="7"/>
            <a:endCxn id="112" idx="4"/>
          </p:cNvCxnSpPr>
          <p:nvPr/>
        </p:nvCxnSpPr>
        <p:spPr bwMode="auto">
          <a:xfrm flipV="1">
            <a:off x="1804060" y="2564904"/>
            <a:ext cx="283664" cy="46368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Oval 124"/>
          <p:cNvSpPr/>
          <p:nvPr/>
        </p:nvSpPr>
        <p:spPr bwMode="auto">
          <a:xfrm>
            <a:off x="611560" y="1916832"/>
            <a:ext cx="216024" cy="216024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26" name="Straight Connector 125"/>
          <p:cNvCxnSpPr>
            <a:stCxn id="15" idx="0"/>
            <a:endCxn id="125" idx="3"/>
          </p:cNvCxnSpPr>
          <p:nvPr/>
        </p:nvCxnSpPr>
        <p:spPr bwMode="auto">
          <a:xfrm flipV="1">
            <a:off x="503548" y="2101220"/>
            <a:ext cx="139648" cy="6077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>
            <a:stCxn id="125" idx="6"/>
            <a:endCxn id="112" idx="2"/>
          </p:cNvCxnSpPr>
          <p:nvPr/>
        </p:nvCxnSpPr>
        <p:spPr bwMode="auto">
          <a:xfrm>
            <a:off x="827584" y="2024844"/>
            <a:ext cx="1152128" cy="43204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>
            <a:stCxn id="125" idx="6"/>
            <a:endCxn id="18" idx="7"/>
          </p:cNvCxnSpPr>
          <p:nvPr/>
        </p:nvCxnSpPr>
        <p:spPr bwMode="auto">
          <a:xfrm flipV="1">
            <a:off x="827584" y="1948468"/>
            <a:ext cx="7169164" cy="7637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870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6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7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3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111" grpId="0" animBg="1"/>
      <p:bldP spid="111" grpId="1" animBg="1"/>
      <p:bldP spid="112" grpId="0" animBg="1"/>
      <p:bldP spid="112" grpId="1" animBg="1"/>
      <p:bldP spid="125" grpId="0" animBg="1"/>
      <p:bldP spid="1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1560" y="2604393"/>
            <a:ext cx="7992888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pt-BR" sz="4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Obrigado! </a:t>
            </a:r>
          </a:p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Prof.</a:t>
            </a:r>
            <a:r>
              <a:rPr lang="pt-BR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Dr. Eduardo M. Dias</a:t>
            </a:r>
          </a:p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  <a:hlinkClick r:id="rId3"/>
              </a:rPr>
              <a:t>emdias@pea.usp.br</a:t>
            </a:r>
            <a:endParaRPr lang="pt-BR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r">
              <a:defRPr/>
            </a:pPr>
            <a:endParaRPr lang="pt-BR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r">
              <a:defRPr/>
            </a:pPr>
            <a:r>
              <a:rPr lang="pt-BR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Ma</a:t>
            </a: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. Maria Lídia Dias</a:t>
            </a:r>
          </a:p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  <a:hlinkClick r:id="rId4"/>
              </a:rPr>
              <a:t>lidiadias@pea.usp.br</a:t>
            </a:r>
            <a:endParaRPr lang="pt-BR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 algn="r">
              <a:defRPr/>
            </a:pPr>
            <a:endParaRPr lang="pt-BR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pt-BR" dirty="0" smtClean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91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300192" y="4221088"/>
            <a:ext cx="2448272" cy="18722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" name="Picture 2" descr="Screen Shot 2014-09-30 at 09.38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24" y="1052736"/>
            <a:ext cx="6984776" cy="3432586"/>
          </a:xfrm>
          <a:prstGeom prst="rect">
            <a:avLst/>
          </a:prstGeom>
        </p:spPr>
      </p:pic>
      <p:pic>
        <p:nvPicPr>
          <p:cNvPr id="4" name="Picture 3" descr="Screen Shot 2014-09-30 at 09.36.3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99694"/>
            <a:ext cx="6840760" cy="3345530"/>
          </a:xfrm>
          <a:prstGeom prst="rect">
            <a:avLst/>
          </a:prstGeom>
        </p:spPr>
      </p:pic>
      <p:pic>
        <p:nvPicPr>
          <p:cNvPr id="5" name="Picture 4" descr="Screen Shot 2014-09-30 at 09.38.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" y="3450349"/>
            <a:ext cx="5780734" cy="27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JN_CA_PT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" y="1052736"/>
            <a:ext cx="90890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8324"/>
              </p:ext>
            </p:extLst>
          </p:nvPr>
        </p:nvGraphicFramePr>
        <p:xfrm>
          <a:off x="107504" y="1247777"/>
          <a:ext cx="9036496" cy="4783400"/>
        </p:xfrm>
        <a:graphic>
          <a:graphicData uri="http://schemas.openxmlformats.org/drawingml/2006/table">
            <a:tbl>
              <a:tblPr/>
              <a:tblGrid>
                <a:gridCol w="4028792"/>
                <a:gridCol w="2241498"/>
                <a:gridCol w="2766206"/>
              </a:tblGrid>
              <a:tr h="101984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LOCAL DE SAÍDA E CHEGADA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Km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Piloto 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500Km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Piloto 2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500Km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7844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médio de deslocamento entre a indústria e o terminal portuário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57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h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41min 03seg 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60h 55min 36seg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61619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médio para concluir o processo após a presença de carga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57h 27min 38seg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109h 59min 53seg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61619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total médio do processo tradicional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110h 30min 10seg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200h 49min 30seg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7844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para análise dos documentos eletrônicos pelo VIGIAGRO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3min 58seg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3min 30seg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8802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médio economizado com o processo eletrônico (lacração e presença de carga)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57h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109h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107504" y="5157192"/>
            <a:ext cx="9036496" cy="876300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203575" y="188913"/>
            <a:ext cx="5748338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Alguns números</a:t>
            </a: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8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23528" y="1196752"/>
            <a:ext cx="8568952" cy="18722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3528" y="3068960"/>
            <a:ext cx="8568952" cy="2736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398418"/>
            <a:ext cx="2376264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Processo tradicional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130" y="3314055"/>
            <a:ext cx="2376264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Processo eletrônico</a:t>
            </a:r>
            <a:endParaRPr lang="pt-BR" dirty="0">
              <a:solidFill>
                <a:srgbClr val="000000"/>
              </a:solidFill>
            </a:endParaRPr>
          </a:p>
        </p:txBody>
      </p:sp>
      <p:pic>
        <p:nvPicPr>
          <p:cNvPr id="12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94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988840"/>
            <a:ext cx="581408" cy="7555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1835696" y="2348880"/>
            <a:ext cx="25202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13493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07704" y="1988840"/>
            <a:ext cx="2232248" cy="3023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</a:rPr>
              <a:t>Trânsito físico</a:t>
            </a:r>
            <a:endParaRPr lang="pt-BR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5292080" y="2420888"/>
            <a:ext cx="25202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364088" y="2060848"/>
            <a:ext cx="2232248" cy="3023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3366FF"/>
                </a:solidFill>
              </a:rPr>
              <a:t>Trâmite documental</a:t>
            </a:r>
            <a:endParaRPr lang="pt-BR" dirty="0">
              <a:solidFill>
                <a:srgbClr val="3366FF"/>
              </a:solidFill>
            </a:endParaRPr>
          </a:p>
        </p:txBody>
      </p:sp>
      <p:pic>
        <p:nvPicPr>
          <p:cNvPr id="19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48" y="209932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06" y="3890119"/>
            <a:ext cx="946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>
            <a:off x="1825650" y="4106143"/>
            <a:ext cx="25202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4" y="3746103"/>
            <a:ext cx="13493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97658" y="3746103"/>
            <a:ext cx="2232248" cy="3023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</a:rPr>
              <a:t>Trânsito físico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4" name="Picture 23" descr="Captura de Tela 2015-06-30 às 23.14.09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37" b="72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 rot="1450768">
            <a:off x="957494" y="3946147"/>
            <a:ext cx="1135938" cy="1229245"/>
          </a:xfrm>
          <a:prstGeom prst="rect">
            <a:avLst/>
          </a:prstGeom>
        </p:spPr>
      </p:pic>
      <p:pic>
        <p:nvPicPr>
          <p:cNvPr id="25" name="Picture 24" descr="Captura de Tela 2014-07-10 às 13.49.04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5455" l="1247" r="60599">
                        <a14:foregroundMark x1="17207" y1="15289" x2="58354" y2="52066"/>
                        <a14:foregroundMark x1="16209" y1="83058" x2="16209" y2="83058"/>
                        <a14:backgroundMark x1="38404" y1="54132" x2="38404" y2="54132"/>
                        <a14:backgroundMark x1="22195" y1="86777" x2="22195" y2="86777"/>
                        <a14:backgroundMark x1="30175" y1="70248" x2="30175" y2="70248"/>
                        <a14:backgroundMark x1="32170" y1="80992" x2="32170" y2="80992"/>
                        <a14:backgroundMark x1="41147" y1="64050" x2="41147" y2="64050"/>
                        <a14:backgroundMark x1="29177" y1="89256" x2="29177" y2="89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0746" y="4263025"/>
            <a:ext cx="1219965" cy="70404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 bwMode="auto">
          <a:xfrm>
            <a:off x="1763688" y="5157192"/>
            <a:ext cx="25202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835696" y="4797152"/>
            <a:ext cx="2232248" cy="3023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3366FF"/>
                </a:solidFill>
              </a:rPr>
              <a:t>Trâmite documental</a:t>
            </a:r>
            <a:endParaRPr lang="pt-BR" dirty="0">
              <a:solidFill>
                <a:srgbClr val="3366FF"/>
              </a:solidFill>
            </a:endParaRPr>
          </a:p>
        </p:txBody>
      </p:sp>
      <p:pic>
        <p:nvPicPr>
          <p:cNvPr id="28" name="Pictur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56" y="483562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312070"/>
              </p:ext>
            </p:extLst>
          </p:nvPr>
        </p:nvGraphicFramePr>
        <p:xfrm>
          <a:off x="5724128" y="3573016"/>
          <a:ext cx="2304256" cy="1234440"/>
        </p:xfrm>
        <a:graphic>
          <a:graphicData uri="http://schemas.openxmlformats.org/drawingml/2006/table">
            <a:tbl>
              <a:tblPr/>
              <a:tblGrid>
                <a:gridCol w="2304256"/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Tempo médio economizado com o processo eletrônico (lacração e presença de carga)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698138"/>
              </p:ext>
            </p:extLst>
          </p:nvPr>
        </p:nvGraphicFramePr>
        <p:xfrm>
          <a:off x="5868144" y="1340768"/>
          <a:ext cx="1245996" cy="548640"/>
        </p:xfrm>
        <a:graphic>
          <a:graphicData uri="http://schemas.openxmlformats.org/drawingml/2006/table">
            <a:tbl>
              <a:tblPr/>
              <a:tblGrid>
                <a:gridCol w="655787"/>
                <a:gridCol w="590209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SP  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57h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SC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109h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213147"/>
              </p:ext>
            </p:extLst>
          </p:nvPr>
        </p:nvGraphicFramePr>
        <p:xfrm>
          <a:off x="6228184" y="4968592"/>
          <a:ext cx="1245996" cy="548640"/>
        </p:xfrm>
        <a:graphic>
          <a:graphicData uri="http://schemas.openxmlformats.org/drawingml/2006/table">
            <a:tbl>
              <a:tblPr/>
              <a:tblGrid>
                <a:gridCol w="655787"/>
                <a:gridCol w="590209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SP  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57h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SC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109h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669528"/>
              </p:ext>
            </p:extLst>
          </p:nvPr>
        </p:nvGraphicFramePr>
        <p:xfrm>
          <a:off x="2843808" y="1340768"/>
          <a:ext cx="1152128" cy="548640"/>
        </p:xfrm>
        <a:graphic>
          <a:graphicData uri="http://schemas.openxmlformats.org/drawingml/2006/table">
            <a:tbl>
              <a:tblPr/>
              <a:tblGrid>
                <a:gridCol w="606383"/>
                <a:gridCol w="545745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SP  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57h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SC 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60h</a:t>
                      </a:r>
                    </a:p>
                  </a:txBody>
                  <a:tcPr marL="68580" marR="6858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31" name="Título 1"/>
          <p:cNvSpPr txBox="1">
            <a:spLocks/>
          </p:cNvSpPr>
          <p:nvPr/>
        </p:nvSpPr>
        <p:spPr>
          <a:xfrm>
            <a:off x="3203575" y="188913"/>
            <a:ext cx="5748338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Alguns números</a:t>
            </a: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16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203575" y="-27384"/>
            <a:ext cx="5748338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Alguns números </a:t>
            </a:r>
          </a:p>
          <a:p>
            <a:pPr algn="r">
              <a:defRPr/>
            </a:pP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(antes da Portaria </a:t>
            </a:r>
            <a:r>
              <a:rPr lang="pt-BR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n</a:t>
            </a:r>
            <a:r>
              <a:rPr lang="pt-BR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. 158)</a:t>
            </a:r>
            <a:endParaRPr lang="pt-BR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6885" r="1767" b="1450"/>
          <a:stretch/>
        </p:blipFill>
        <p:spPr bwMode="auto">
          <a:xfrm>
            <a:off x="827584" y="1124744"/>
            <a:ext cx="7632848" cy="50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75656" y="1164233"/>
            <a:ext cx="5748338" cy="536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defTabSz="449263" rtl="0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Tahoma" pitchFamily="34" charset="0"/>
              <a:defRPr sz="2800" b="1">
                <a:solidFill>
                  <a:srgbClr val="4D4D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pt-BR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Estudo da economia de tempo baseado em casos reais da JBS S.A.</a:t>
            </a:r>
            <a:endParaRPr lang="pt-BR" sz="1200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10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erv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03" y="4365104"/>
            <a:ext cx="1326453" cy="1512168"/>
          </a:xfrm>
          <a:prstGeom prst="rect">
            <a:avLst/>
          </a:prstGeom>
        </p:spPr>
      </p:pic>
      <p:pic>
        <p:nvPicPr>
          <p:cNvPr id="9" name="Picture 8" descr="US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34" y="4581128"/>
            <a:ext cx="1671614" cy="936104"/>
          </a:xfrm>
          <a:prstGeom prst="rect">
            <a:avLst/>
          </a:prstGeom>
        </p:spPr>
      </p:pic>
      <p:pic>
        <p:nvPicPr>
          <p:cNvPr id="5" name="Picture 4" descr="INESC BRASIL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09120"/>
            <a:ext cx="208823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apdl.pt/documents/10180/43010/Logo+Porto+Leixoes_assinatura+A.png/5ecf20e5-eba6-4446-b836-ac9233254842?t=13699355540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1584176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08098" y="1745521"/>
            <a:ext cx="34718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4000" b="1" dirty="0" smtClean="0">
                <a:solidFill>
                  <a:srgbClr val="2281C3"/>
                </a:solidFill>
              </a:rPr>
              <a:t>EXTENSÃO DO </a:t>
            </a:r>
            <a:r>
              <a:rPr lang="pt-BR" sz="4000" b="1" dirty="0" err="1" smtClean="0">
                <a:solidFill>
                  <a:srgbClr val="2281C3"/>
                </a:solidFill>
              </a:rPr>
              <a:t>CAe</a:t>
            </a:r>
            <a:r>
              <a:rPr lang="pt-BR" sz="4000" b="1" dirty="0" smtClean="0">
                <a:solidFill>
                  <a:srgbClr val="2281C3"/>
                </a:solidFill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1920" y="1418000"/>
            <a:ext cx="5076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6600" b="1" dirty="0" smtClean="0">
                <a:solidFill>
                  <a:srgbClr val="2281C3"/>
                </a:solidFill>
              </a:rPr>
              <a:t>PORTO</a:t>
            </a:r>
          </a:p>
          <a:p>
            <a:pPr algn="ctr">
              <a:lnSpc>
                <a:spcPct val="100000"/>
              </a:lnSpc>
            </a:pPr>
            <a:r>
              <a:rPr lang="pt-BR" sz="6600" b="1" dirty="0" smtClean="0">
                <a:solidFill>
                  <a:srgbClr val="2281C3"/>
                </a:solidFill>
              </a:rPr>
              <a:t>AZUL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o 50"/>
          <p:cNvGrpSpPr/>
          <p:nvPr/>
        </p:nvGrpSpPr>
        <p:grpSpPr>
          <a:xfrm>
            <a:off x="3675497" y="4762550"/>
            <a:ext cx="1865019" cy="1275300"/>
            <a:chOff x="3716441" y="5260306"/>
            <a:chExt cx="2598929" cy="1275300"/>
          </a:xfrm>
        </p:grpSpPr>
        <p:sp>
          <p:nvSpPr>
            <p:cNvPr id="52" name="CaixaDeTexto 51"/>
            <p:cNvSpPr txBox="1"/>
            <p:nvPr/>
          </p:nvSpPr>
          <p:spPr>
            <a:xfrm>
              <a:off x="3716441" y="5535691"/>
              <a:ext cx="2598929" cy="99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 que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Quando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</a:t>
              </a:r>
              <a:r>
                <a:rPr lang="pt-BR" sz="1300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Como</a:t>
              </a:r>
              <a:r>
                <a:rPr lang="pt-BR" sz="1300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fazendo?</a:t>
              </a:r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3716441" y="5292766"/>
              <a:ext cx="2598929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operacional</a:t>
              </a:r>
            </a:p>
          </p:txBody>
        </p:sp>
        <p:cxnSp>
          <p:nvCxnSpPr>
            <p:cNvPr id="54" name="Conector reto 53"/>
            <p:cNvCxnSpPr/>
            <p:nvPr/>
          </p:nvCxnSpPr>
          <p:spPr bwMode="auto">
            <a:xfrm>
              <a:off x="3716441" y="5260306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Conector reto 54"/>
            <p:cNvCxnSpPr/>
            <p:nvPr/>
          </p:nvCxnSpPr>
          <p:spPr bwMode="auto">
            <a:xfrm>
              <a:off x="3716441" y="5519581"/>
              <a:ext cx="2520000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624586" cy="536575"/>
          </a:xfrm>
        </p:spPr>
        <p:txBody>
          <a:bodyPr/>
          <a:lstStyle/>
          <a:p>
            <a:r>
              <a:rPr lang="pt-BR" dirty="0" smtClean="0"/>
              <a:t>Conceitos</a:t>
            </a:r>
            <a:endParaRPr lang="pt-BR" dirty="0"/>
          </a:p>
        </p:txBody>
      </p:sp>
      <p:grpSp>
        <p:nvGrpSpPr>
          <p:cNvPr id="4" name="Grupo 3"/>
          <p:cNvGrpSpPr/>
          <p:nvPr/>
        </p:nvGrpSpPr>
        <p:grpSpPr>
          <a:xfrm>
            <a:off x="256112" y="1633400"/>
            <a:ext cx="360000" cy="4315879"/>
            <a:chOff x="256112" y="2113807"/>
            <a:chExt cx="360000" cy="4315879"/>
          </a:xfrm>
        </p:grpSpPr>
        <p:sp>
          <p:nvSpPr>
            <p:cNvPr id="5" name="Retângulo 4"/>
            <p:cNvSpPr/>
            <p:nvPr/>
          </p:nvSpPr>
          <p:spPr bwMode="auto">
            <a:xfrm>
              <a:off x="256112" y="2113807"/>
              <a:ext cx="360000" cy="431587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vert270" lIns="72000" tIns="36000" rIns="36000" bIns="36000" rtlCol="0" anchor="b" anchorCtr="0"/>
            <a:lstStyle/>
            <a:p>
              <a:pPr algn="ctr" defTabSz="684213"/>
              <a:endParaRPr lang="pt-BR" dirty="0">
                <a:latin typeface="+mn-lt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 rot="16200000">
              <a:off x="-1327918" y="4149084"/>
              <a:ext cx="3500767" cy="245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213"/>
              <a:r>
                <a:rPr lang="pt-BR" sz="1400" b="1" dirty="0"/>
                <a:t>Arquitetura e </a:t>
              </a:r>
              <a:r>
                <a:rPr lang="pt-BR" sz="1400" b="1" dirty="0" smtClean="0"/>
                <a:t>Tecnologia de Referência</a:t>
              </a:r>
              <a:endParaRPr lang="pt-BR" sz="1400" b="1" dirty="0"/>
            </a:p>
          </p:txBody>
        </p:sp>
      </p:grpSp>
      <p:cxnSp>
        <p:nvCxnSpPr>
          <p:cNvPr id="7" name="Conector reto 6"/>
          <p:cNvCxnSpPr>
            <a:stCxn id="8" idx="2"/>
            <a:endCxn id="9" idx="0"/>
          </p:cNvCxnSpPr>
          <p:nvPr/>
        </p:nvCxnSpPr>
        <p:spPr bwMode="auto">
          <a:xfrm>
            <a:off x="1985124" y="3010938"/>
            <a:ext cx="0" cy="630953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tângulo 7"/>
          <p:cNvSpPr/>
          <p:nvPr/>
        </p:nvSpPr>
        <p:spPr bwMode="auto">
          <a:xfrm>
            <a:off x="750090" y="1633401"/>
            <a:ext cx="2470067" cy="1377537"/>
          </a:xfrm>
          <a:prstGeom prst="rect">
            <a:avLst/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750090" y="3641891"/>
            <a:ext cx="2470067" cy="952623"/>
          </a:xfrm>
          <a:prstGeom prst="rect">
            <a:avLst/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10" name="Conector reto 9"/>
          <p:cNvCxnSpPr>
            <a:stCxn id="9" idx="2"/>
          </p:cNvCxnSpPr>
          <p:nvPr/>
        </p:nvCxnSpPr>
        <p:spPr bwMode="auto">
          <a:xfrm>
            <a:off x="1985124" y="4594514"/>
            <a:ext cx="0" cy="83010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aixaDeTexto 10"/>
          <p:cNvSpPr txBox="1"/>
          <p:nvPr/>
        </p:nvSpPr>
        <p:spPr>
          <a:xfrm>
            <a:off x="750090" y="3716030"/>
            <a:ext cx="2470066" cy="39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Suporte a Execução da Operação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55576" y="1783207"/>
            <a:ext cx="2305038" cy="1069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pt-BR" sz="14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Suporte ao atendimento de normativas e procedimentos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3675497" y="1101282"/>
            <a:ext cx="1986473" cy="783276"/>
            <a:chOff x="3716441" y="1581689"/>
            <a:chExt cx="2598929" cy="783276"/>
          </a:xfrm>
        </p:grpSpPr>
        <p:sp>
          <p:nvSpPr>
            <p:cNvPr id="16" name="CaixaDeTexto 15"/>
            <p:cNvSpPr txBox="1"/>
            <p:nvPr/>
          </p:nvSpPr>
          <p:spPr>
            <a:xfrm>
              <a:off x="3716441" y="1606657"/>
              <a:ext cx="2598929" cy="23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de gestão</a:t>
              </a:r>
            </a:p>
          </p:txBody>
        </p:sp>
        <p:cxnSp>
          <p:nvCxnSpPr>
            <p:cNvPr id="14" name="Conector reto 13"/>
            <p:cNvCxnSpPr/>
            <p:nvPr/>
          </p:nvCxnSpPr>
          <p:spPr bwMode="auto">
            <a:xfrm>
              <a:off x="3716441" y="1581689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ector reto 14"/>
            <p:cNvCxnSpPr/>
            <p:nvPr/>
          </p:nvCxnSpPr>
          <p:spPr bwMode="auto">
            <a:xfrm>
              <a:off x="3716441" y="1840964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ixaDeTexto 16"/>
            <p:cNvSpPr txBox="1"/>
            <p:nvPr/>
          </p:nvSpPr>
          <p:spPr>
            <a:xfrm>
              <a:off x="3716441" y="1821175"/>
              <a:ext cx="2598929" cy="54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i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 que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deve ser feito?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i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Quem</a:t>
              </a:r>
              <a:r>
                <a:rPr lang="pt-BR" sz="1300" b="1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precisa saber?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675498" y="3188771"/>
            <a:ext cx="1926144" cy="1043821"/>
            <a:chOff x="3716441" y="3669178"/>
            <a:chExt cx="2598929" cy="1043821"/>
          </a:xfrm>
        </p:grpSpPr>
        <p:sp>
          <p:nvSpPr>
            <p:cNvPr id="22" name="CaixaDeTexto 21"/>
            <p:cNvSpPr txBox="1"/>
            <p:nvPr/>
          </p:nvSpPr>
          <p:spPr>
            <a:xfrm>
              <a:off x="3716441" y="3687416"/>
              <a:ext cx="2598929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Contexto de supervisão</a:t>
              </a: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716441" y="3941147"/>
              <a:ext cx="2598929" cy="77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Qual </a:t>
              </a:r>
              <a:r>
                <a:rPr lang="pt-BR" sz="1300" dirty="0" smtClean="0">
                  <a:solidFill>
                    <a:schemeClr val="tx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 produtividade?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 </a:t>
              </a:r>
              <a:r>
                <a:rPr lang="pt-BR" sz="13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posso melhorar?</a:t>
              </a:r>
            </a:p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b="1" dirty="0" smtClean="0">
                  <a:solidFill>
                    <a:srgbClr val="2281C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Onde </a:t>
              </a:r>
              <a:r>
                <a:rPr lang="pt-BR" sz="1300" dirty="0" smtClean="0">
                  <a:solidFill>
                    <a:srgbClr val="0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estou errando?</a:t>
              </a:r>
            </a:p>
          </p:txBody>
        </p:sp>
        <p:cxnSp>
          <p:nvCxnSpPr>
            <p:cNvPr id="19" name="Conector reto 18"/>
            <p:cNvCxnSpPr/>
            <p:nvPr/>
          </p:nvCxnSpPr>
          <p:spPr bwMode="auto">
            <a:xfrm>
              <a:off x="3716441" y="3669178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ector reto 19"/>
            <p:cNvCxnSpPr/>
            <p:nvPr/>
          </p:nvCxnSpPr>
          <p:spPr bwMode="auto">
            <a:xfrm>
              <a:off x="3716441" y="3928453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upo 22"/>
          <p:cNvGrpSpPr/>
          <p:nvPr/>
        </p:nvGrpSpPr>
        <p:grpSpPr>
          <a:xfrm>
            <a:off x="5781858" y="3188771"/>
            <a:ext cx="3239463" cy="1043821"/>
            <a:chOff x="6357321" y="3669178"/>
            <a:chExt cx="2664000" cy="1043821"/>
          </a:xfrm>
        </p:grpSpPr>
        <p:sp>
          <p:nvSpPr>
            <p:cNvPr id="26" name="CaixaDeTexto 25"/>
            <p:cNvSpPr txBox="1"/>
            <p:nvPr/>
          </p:nvSpPr>
          <p:spPr>
            <a:xfrm>
              <a:off x="6357322" y="3687416"/>
              <a:ext cx="2478783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e Dispositivos da solução</a:t>
              </a:r>
            </a:p>
          </p:txBody>
        </p:sp>
        <p:cxnSp>
          <p:nvCxnSpPr>
            <p:cNvPr id="24" name="Conector reto 23"/>
            <p:cNvCxnSpPr/>
            <p:nvPr/>
          </p:nvCxnSpPr>
          <p:spPr bwMode="auto">
            <a:xfrm>
              <a:off x="6357322" y="3669178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ector reto 24"/>
            <p:cNvCxnSpPr/>
            <p:nvPr/>
          </p:nvCxnSpPr>
          <p:spPr bwMode="auto">
            <a:xfrm>
              <a:off x="6357322" y="3928453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CaixaDeTexto 26"/>
            <p:cNvSpPr txBox="1"/>
            <p:nvPr/>
          </p:nvSpPr>
          <p:spPr>
            <a:xfrm>
              <a:off x="6357321" y="3941147"/>
              <a:ext cx="2664000" cy="77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Sistemas privados, com características singulares de cada operação e 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empresa</a:t>
              </a:r>
            </a:p>
            <a:p>
              <a:pPr marL="95250" indent="-952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Rastreabilidade.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5781858" y="1101282"/>
            <a:ext cx="3362142" cy="1239401"/>
            <a:chOff x="6357321" y="1581689"/>
            <a:chExt cx="2764886" cy="1239401"/>
          </a:xfrm>
        </p:grpSpPr>
        <p:sp>
          <p:nvSpPr>
            <p:cNvPr id="39" name="CaixaDeTexto 38"/>
            <p:cNvSpPr txBox="1"/>
            <p:nvPr/>
          </p:nvSpPr>
          <p:spPr>
            <a:xfrm>
              <a:off x="6357322" y="1606657"/>
              <a:ext cx="2520000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e Dispositivos da </a:t>
              </a:r>
              <a:r>
                <a:rPr lang="pt-BR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</a:t>
              </a: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olução</a:t>
              </a:r>
            </a:p>
          </p:txBody>
        </p:sp>
        <p:cxnSp>
          <p:nvCxnSpPr>
            <p:cNvPr id="37" name="Conector reto 36"/>
            <p:cNvCxnSpPr/>
            <p:nvPr/>
          </p:nvCxnSpPr>
          <p:spPr bwMode="auto">
            <a:xfrm>
              <a:off x="6357322" y="1581689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ector reto 37"/>
            <p:cNvCxnSpPr/>
            <p:nvPr/>
          </p:nvCxnSpPr>
          <p:spPr bwMode="auto">
            <a:xfrm>
              <a:off x="6357322" y="1840964"/>
              <a:ext cx="2520000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Retângulo 39"/>
            <p:cNvSpPr/>
            <p:nvPr/>
          </p:nvSpPr>
          <p:spPr>
            <a:xfrm>
              <a:off x="6357321" y="1821175"/>
              <a:ext cx="2764886" cy="999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Aplicação das normativas</a:t>
              </a:r>
              <a:endPara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Controles</a:t>
              </a: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Dados históricos</a:t>
              </a:r>
            </a:p>
            <a:p>
              <a:pPr marL="95250" lvl="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Rastreabilidade</a:t>
              </a: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711608" y="3212976"/>
            <a:ext cx="3212319" cy="232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1: </a:t>
            </a:r>
            <a:r>
              <a:rPr lang="pt-B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Superv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./ Gestão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11609" y="4814279"/>
            <a:ext cx="2963888" cy="232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Operacional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711609" y="1128170"/>
            <a:ext cx="2844000" cy="232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Camada Tecnológica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 </a:t>
            </a: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Controle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45" name="Conector reto 44"/>
          <p:cNvCxnSpPr/>
          <p:nvPr/>
        </p:nvCxnSpPr>
        <p:spPr bwMode="auto">
          <a:xfrm>
            <a:off x="711609" y="3188771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Conector reto 45"/>
          <p:cNvCxnSpPr/>
          <p:nvPr/>
        </p:nvCxnSpPr>
        <p:spPr bwMode="auto">
          <a:xfrm>
            <a:off x="711609" y="1360557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Conector reto 46"/>
          <p:cNvCxnSpPr/>
          <p:nvPr/>
        </p:nvCxnSpPr>
        <p:spPr bwMode="auto">
          <a:xfrm>
            <a:off x="711609" y="1101282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Conector reto 47"/>
          <p:cNvCxnSpPr/>
          <p:nvPr/>
        </p:nvCxnSpPr>
        <p:spPr bwMode="auto">
          <a:xfrm>
            <a:off x="711609" y="3448046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Conector reto 48"/>
          <p:cNvCxnSpPr/>
          <p:nvPr/>
        </p:nvCxnSpPr>
        <p:spPr bwMode="auto">
          <a:xfrm>
            <a:off x="711609" y="4779899"/>
            <a:ext cx="2844000" cy="0"/>
          </a:xfrm>
          <a:prstGeom prst="line">
            <a:avLst/>
          </a:prstGeom>
          <a:solidFill>
            <a:schemeClr val="accent2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ector reto 49"/>
          <p:cNvCxnSpPr/>
          <p:nvPr/>
        </p:nvCxnSpPr>
        <p:spPr bwMode="auto">
          <a:xfrm>
            <a:off x="711609" y="5039174"/>
            <a:ext cx="2844000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upo 55"/>
          <p:cNvGrpSpPr/>
          <p:nvPr/>
        </p:nvGrpSpPr>
        <p:grpSpPr>
          <a:xfrm>
            <a:off x="5838498" y="4779899"/>
            <a:ext cx="3182823" cy="819175"/>
            <a:chOff x="6357321" y="5260306"/>
            <a:chExt cx="2664000" cy="819175"/>
          </a:xfrm>
        </p:grpSpPr>
        <p:sp>
          <p:nvSpPr>
            <p:cNvPr id="57" name="CaixaDeTexto 56"/>
            <p:cNvSpPr txBox="1"/>
            <p:nvPr/>
          </p:nvSpPr>
          <p:spPr>
            <a:xfrm>
              <a:off x="6357322" y="5279118"/>
              <a:ext cx="2478783" cy="23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Componentes da solução</a:t>
              </a: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6357321" y="5535691"/>
              <a:ext cx="2664000" cy="54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0" indent="-95250" algn="l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pt-BR" sz="1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Sistemas privados, com características singulares de cada operação e empresa.</a:t>
              </a:r>
            </a:p>
          </p:txBody>
        </p:sp>
        <p:cxnSp>
          <p:nvCxnSpPr>
            <p:cNvPr id="59" name="Conector reto 58"/>
            <p:cNvCxnSpPr/>
            <p:nvPr/>
          </p:nvCxnSpPr>
          <p:spPr bwMode="auto">
            <a:xfrm>
              <a:off x="6357322" y="5260306"/>
              <a:ext cx="2403503" cy="0"/>
            </a:xfrm>
            <a:prstGeom prst="line">
              <a:avLst/>
            </a:prstGeom>
            <a:solidFill>
              <a:schemeClr val="accent2"/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Conector reto 59"/>
            <p:cNvCxnSpPr/>
            <p:nvPr/>
          </p:nvCxnSpPr>
          <p:spPr bwMode="auto">
            <a:xfrm>
              <a:off x="6357322" y="5519581"/>
              <a:ext cx="2403503" cy="0"/>
            </a:xfrm>
            <a:prstGeom prst="line">
              <a:avLst/>
            </a:prstGeom>
            <a:solidFill>
              <a:schemeClr val="accent2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1" name="Divisa 60"/>
          <p:cNvSpPr/>
          <p:nvPr/>
        </p:nvSpPr>
        <p:spPr bwMode="auto">
          <a:xfrm>
            <a:off x="2410157" y="5409280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2" name="Divisa 61"/>
          <p:cNvSpPr/>
          <p:nvPr/>
        </p:nvSpPr>
        <p:spPr bwMode="auto">
          <a:xfrm>
            <a:off x="1474995" y="5409280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3" name="Divisa 62"/>
          <p:cNvSpPr/>
          <p:nvPr/>
        </p:nvSpPr>
        <p:spPr bwMode="auto">
          <a:xfrm>
            <a:off x="750090" y="5409280"/>
            <a:ext cx="720000" cy="540000"/>
          </a:xfrm>
          <a:prstGeom prst="chevron">
            <a:avLst>
              <a:gd name="adj" fmla="val 13964"/>
            </a:avLst>
          </a:prstGeom>
          <a:solidFill>
            <a:srgbClr val="2281C3">
              <a:alpha val="73000"/>
            </a:srgbClr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-273050" fontAlgn="base">
              <a:spcBef>
                <a:spcPct val="0"/>
              </a:spcBef>
              <a:spcAft>
                <a:spcPts val="900"/>
              </a:spcAft>
            </a:pPr>
            <a:endParaRPr lang="pt-BR" sz="1400" b="1" i="1" ker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735749" y="5540781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1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1451091" y="5540781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2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2388327" y="5540781"/>
            <a:ext cx="805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Etapa N</a:t>
            </a:r>
          </a:p>
        </p:txBody>
      </p:sp>
      <p:cxnSp>
        <p:nvCxnSpPr>
          <p:cNvPr id="67" name="Conector angulado 66"/>
          <p:cNvCxnSpPr>
            <a:stCxn id="63" idx="0"/>
            <a:endCxn id="61" idx="0"/>
          </p:cNvCxnSpPr>
          <p:nvPr/>
        </p:nvCxnSpPr>
        <p:spPr bwMode="auto">
          <a:xfrm rot="5400000" flipH="1" flipV="1">
            <a:off x="1902420" y="4579247"/>
            <a:ext cx="12700" cy="1660067"/>
          </a:xfrm>
          <a:prstGeom prst="bentConnector3">
            <a:avLst>
              <a:gd name="adj1" fmla="val 1800000"/>
            </a:avLst>
          </a:prstGeom>
          <a:solidFill>
            <a:schemeClr val="accent2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Elipse 67"/>
          <p:cNvSpPr/>
          <p:nvPr/>
        </p:nvSpPr>
        <p:spPr bwMode="auto">
          <a:xfrm>
            <a:off x="2224654" y="5643280"/>
            <a:ext cx="72000" cy="72000"/>
          </a:xfrm>
          <a:prstGeom prst="ellipse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36000" bIns="36000" rtlCol="0" anchor="ctr"/>
          <a:lstStyle/>
          <a:p>
            <a:pPr marL="88900" indent="-88900" algn="l" defTabSz="684213">
              <a:buFont typeface="Arial" pitchFamily="34" charset="0"/>
              <a:buChar char="•"/>
            </a:pPr>
            <a:endParaRPr lang="pt-BR">
              <a:latin typeface="+mn-lt"/>
            </a:endParaRPr>
          </a:p>
        </p:txBody>
      </p:sp>
      <p:sp>
        <p:nvSpPr>
          <p:cNvPr id="69" name="Elipse 68"/>
          <p:cNvSpPr/>
          <p:nvPr/>
        </p:nvSpPr>
        <p:spPr bwMode="auto">
          <a:xfrm>
            <a:off x="2349758" y="5643280"/>
            <a:ext cx="72000" cy="72000"/>
          </a:xfrm>
          <a:prstGeom prst="ellipse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72000" tIns="36000" rIns="36000" bIns="36000" rtlCol="0" anchor="ctr"/>
          <a:lstStyle/>
          <a:p>
            <a:pPr marL="88900" indent="-88900" algn="l" defTabSz="684213">
              <a:buFont typeface="Arial" pitchFamily="34" charset="0"/>
              <a:buChar char="•"/>
            </a:pPr>
            <a:endParaRPr lang="pt-BR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07504" y="3140968"/>
            <a:ext cx="8856984" cy="2880320"/>
          </a:xfrm>
          <a:prstGeom prst="rect">
            <a:avLst/>
          </a:prstGeom>
          <a:solidFill>
            <a:srgbClr val="FFC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107504" y="1052736"/>
            <a:ext cx="8856984" cy="19442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107696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624586" cy="536575"/>
          </a:xfrm>
        </p:spPr>
        <p:txBody>
          <a:bodyPr/>
          <a:lstStyle/>
          <a:p>
            <a:r>
              <a:rPr lang="pt-BR" dirty="0" smtClean="0"/>
              <a:t>Conceitos</a:t>
            </a:r>
            <a:endParaRPr lang="pt-BR" dirty="0"/>
          </a:p>
        </p:txBody>
      </p:sp>
      <p:sp>
        <p:nvSpPr>
          <p:cNvPr id="71" name="Rectangle 70"/>
          <p:cNvSpPr/>
          <p:nvPr/>
        </p:nvSpPr>
        <p:spPr bwMode="auto">
          <a:xfrm>
            <a:off x="107504" y="3140968"/>
            <a:ext cx="8856984" cy="2880320"/>
          </a:xfrm>
          <a:prstGeom prst="rect">
            <a:avLst/>
          </a:prstGeom>
          <a:solidFill>
            <a:srgbClr val="FFC0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PRIVADO</a:t>
            </a:r>
          </a:p>
        </p:txBody>
      </p:sp>
      <p:sp>
        <p:nvSpPr>
          <p:cNvPr id="72" name="Rectangle 71"/>
          <p:cNvSpPr/>
          <p:nvPr/>
        </p:nvSpPr>
        <p:spPr bwMode="auto">
          <a:xfrm>
            <a:off x="107504" y="1052736"/>
            <a:ext cx="8856984" cy="19442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449263" rtl="0" eaLnBrk="1" fontAlgn="base" latinLnBrk="0" hangingPunct="1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PÚBLICO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504" y="1628800"/>
            <a:ext cx="8856984" cy="3600400"/>
            <a:chOff x="107504" y="1628800"/>
            <a:chExt cx="8856984" cy="3600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107504" y="1628800"/>
              <a:ext cx="8856984" cy="3600400"/>
            </a:xfrm>
            <a:prstGeom prst="rect">
              <a:avLst/>
            </a:prstGeom>
            <a:solidFill>
              <a:srgbClr val="FF0000">
                <a:alpha val="44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7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r>
                <a:rPr kumimoji="0" lang="pt-BR" sz="1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INTERFACE</a:t>
              </a: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1691680" y="1628800"/>
              <a:ext cx="0" cy="360040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7049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87  E" pathEditMode="relative" ptsTypes="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308E-6 -4.07356E-6 L -0.00382 -0.214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0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18244</TotalTime>
  <Words>768</Words>
  <Application>Microsoft Macintosh PowerPoint</Application>
  <PresentationFormat>On-screen Show (4:3)</PresentationFormat>
  <Paragraphs>227</Paragraphs>
  <Slides>19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Conceitos</vt:lpstr>
      <vt:lpstr>Conceitos</vt:lpstr>
      <vt:lpstr>Conceitos</vt:lpstr>
      <vt:lpstr>Conceitos</vt:lpstr>
      <vt:lpstr>Conceitos </vt:lpstr>
      <vt:lpstr>Contexto</vt:lpstr>
      <vt:lpstr>Contexto</vt:lpstr>
      <vt:lpstr>Contexto</vt:lpstr>
      <vt:lpstr>Benefícios</vt:lpstr>
      <vt:lpstr>PRÓXIMOS PASSOS</vt:lpstr>
      <vt:lpstr>Futuro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Eduardo</dc:creator>
  <cp:lastModifiedBy>Maria Lídia Rebello Pinho Dias</cp:lastModifiedBy>
  <cp:revision>509</cp:revision>
  <cp:lastPrinted>2015-02-20T17:46:25Z</cp:lastPrinted>
  <dcterms:modified xsi:type="dcterms:W3CDTF">2017-04-07T11:19:50Z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SDCxCLASSFICATION_LEVEL">
    <vt:lpwstr>1</vt:lpwstr>
  </property>
  <property fmtid="{D5CDD505-2E9C-101B-9397-08002B2CF9AE}" pid="3" name="SSDCxCLASSFICATION_USER">
    <vt:lpwstr>SOACAT\300628</vt:lpwstr>
  </property>
  <property fmtid="{D5CDD505-2E9C-101B-9397-08002B2CF9AE}" pid="4" name="SSDCxCLASSFICATION_DATE">
    <vt:lpwstr>24/02/2015 11:17:31</vt:lpwstr>
  </property>
  <property fmtid="{D5CDD505-2E9C-101B-9397-08002B2CF9AE}" pid="5" name="SSDCxCLASSFICATION_GUID">
    <vt:lpwstr>8CE853698A0B92A4CD3F0BC46BFB3BDB</vt:lpwstr>
  </property>
</Properties>
</file>